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340" r:id="rId2"/>
    <p:sldId id="342" r:id="rId3"/>
    <p:sldId id="343" r:id="rId4"/>
    <p:sldId id="344" r:id="rId5"/>
    <p:sldId id="345" r:id="rId6"/>
    <p:sldId id="339" r:id="rId7"/>
    <p:sldId id="346" r:id="rId8"/>
    <p:sldId id="347" r:id="rId9"/>
    <p:sldId id="348" r:id="rId10"/>
    <p:sldId id="349" r:id="rId11"/>
    <p:sldId id="350" r:id="rId12"/>
    <p:sldId id="351" r:id="rId13"/>
    <p:sldId id="352" r:id="rId14"/>
    <p:sldId id="353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&#345;emysl\Desktop\1996%20M.%20Ned&#283;lov&#225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&#345;emysl\Desktop\1996%20M.%20Ned&#283;lov&#225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</a:rPr>
              <a:t>Výkon na trati 2000 m (veslařský ergometr)</a:t>
            </a:r>
            <a:endParaRPr lang="cs-CZ"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List1!$C$2</c:f>
              <c:strCache>
                <c:ptCount val="1"/>
                <c:pt idx="0">
                  <c:v>Čas (min.) mezinárodní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List1!$B$3:$B$19</c:f>
              <c:strCache>
                <c:ptCount val="17"/>
                <c:pt idx="0">
                  <c:v>2012/16</c:v>
                </c:pt>
                <c:pt idx="1">
                  <c:v>2013/17</c:v>
                </c:pt>
                <c:pt idx="2">
                  <c:v>2014/18</c:v>
                </c:pt>
                <c:pt idx="3">
                  <c:v>2015/19</c:v>
                </c:pt>
                <c:pt idx="4">
                  <c:v>2016/20</c:v>
                </c:pt>
                <c:pt idx="5">
                  <c:v>2017/21</c:v>
                </c:pt>
                <c:pt idx="6">
                  <c:v>2018/22</c:v>
                </c:pt>
                <c:pt idx="7">
                  <c:v>2019/23</c:v>
                </c:pt>
                <c:pt idx="8">
                  <c:v>2020/24</c:v>
                </c:pt>
                <c:pt idx="9">
                  <c:v>2021/25</c:v>
                </c:pt>
                <c:pt idx="10">
                  <c:v>2022/26</c:v>
                </c:pt>
                <c:pt idx="11">
                  <c:v>2023/27</c:v>
                </c:pt>
                <c:pt idx="12">
                  <c:v>2024/28</c:v>
                </c:pt>
                <c:pt idx="13">
                  <c:v>2025/29</c:v>
                </c:pt>
                <c:pt idx="14">
                  <c:v>2026/30</c:v>
                </c:pt>
                <c:pt idx="15">
                  <c:v>2027/31</c:v>
                </c:pt>
                <c:pt idx="16">
                  <c:v>2028/32</c:v>
                </c:pt>
              </c:strCache>
            </c:strRef>
          </c:cat>
          <c:val>
            <c:numRef>
              <c:f>List1!$C$3:$C$19</c:f>
              <c:numCache>
                <c:formatCode>mm:ss.0</c:formatCode>
                <c:ptCount val="17"/>
                <c:pt idx="0">
                  <c:v>5.208333333333333E-3</c:v>
                </c:pt>
                <c:pt idx="1">
                  <c:v>5.0925925925925921E-3</c:v>
                </c:pt>
                <c:pt idx="2">
                  <c:v>4.9884259259259265E-3</c:v>
                </c:pt>
                <c:pt idx="3">
                  <c:v>4.8958333333333328E-3</c:v>
                </c:pt>
                <c:pt idx="4">
                  <c:v>4.8379629629629632E-3</c:v>
                </c:pt>
                <c:pt idx="5">
                  <c:v>4.8032407407407407E-3</c:v>
                </c:pt>
                <c:pt idx="6">
                  <c:v>4.7685185185185183E-3</c:v>
                </c:pt>
                <c:pt idx="7">
                  <c:v>4.7453703703703703E-3</c:v>
                </c:pt>
                <c:pt idx="8">
                  <c:v>4.7222222222222223E-3</c:v>
                </c:pt>
                <c:pt idx="9">
                  <c:v>4.6990740740740743E-3</c:v>
                </c:pt>
                <c:pt idx="10">
                  <c:v>4.6759259259259263E-3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AD-4CEB-A130-74672F863AE6}"/>
            </c:ext>
          </c:extLst>
        </c:ser>
        <c:ser>
          <c:idx val="1"/>
          <c:order val="1"/>
          <c:tx>
            <c:strRef>
              <c:f>List1!$D$2</c:f>
              <c:strCache>
                <c:ptCount val="1"/>
                <c:pt idx="0">
                  <c:v>Čas (min.) velmi dobrý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trendline>
            <c:spPr>
              <a:ln w="28575" cap="rnd">
                <a:solidFill>
                  <a:srgbClr val="7030A0"/>
                </a:solidFill>
                <a:prstDash val="sysDot"/>
              </a:ln>
              <a:effectLst/>
            </c:spPr>
            <c:trendlineType val="power"/>
            <c:dispRSqr val="0"/>
            <c:dispEq val="0"/>
          </c:trendline>
          <c:cat>
            <c:strRef>
              <c:f>List1!$B$3:$B$19</c:f>
              <c:strCache>
                <c:ptCount val="17"/>
                <c:pt idx="0">
                  <c:v>2012/16</c:v>
                </c:pt>
                <c:pt idx="1">
                  <c:v>2013/17</c:v>
                </c:pt>
                <c:pt idx="2">
                  <c:v>2014/18</c:v>
                </c:pt>
                <c:pt idx="3">
                  <c:v>2015/19</c:v>
                </c:pt>
                <c:pt idx="4">
                  <c:v>2016/20</c:v>
                </c:pt>
                <c:pt idx="5">
                  <c:v>2017/21</c:v>
                </c:pt>
                <c:pt idx="6">
                  <c:v>2018/22</c:v>
                </c:pt>
                <c:pt idx="7">
                  <c:v>2019/23</c:v>
                </c:pt>
                <c:pt idx="8">
                  <c:v>2020/24</c:v>
                </c:pt>
                <c:pt idx="9">
                  <c:v>2021/25</c:v>
                </c:pt>
                <c:pt idx="10">
                  <c:v>2022/26</c:v>
                </c:pt>
                <c:pt idx="11">
                  <c:v>2023/27</c:v>
                </c:pt>
                <c:pt idx="12">
                  <c:v>2024/28</c:v>
                </c:pt>
                <c:pt idx="13">
                  <c:v>2025/29</c:v>
                </c:pt>
                <c:pt idx="14">
                  <c:v>2026/30</c:v>
                </c:pt>
                <c:pt idx="15">
                  <c:v>2027/31</c:v>
                </c:pt>
                <c:pt idx="16">
                  <c:v>2028/32</c:v>
                </c:pt>
              </c:strCache>
            </c:strRef>
          </c:cat>
          <c:val>
            <c:numRef>
              <c:f>List1!$D$3:$D$19</c:f>
              <c:numCache>
                <c:formatCode>mm:ss.0</c:formatCode>
                <c:ptCount val="17"/>
                <c:pt idx="0">
                  <c:v>5.3240740740740748E-3</c:v>
                </c:pt>
                <c:pt idx="1">
                  <c:v>5.208333333333333E-3</c:v>
                </c:pt>
                <c:pt idx="2">
                  <c:v>5.0925925925925921E-3</c:v>
                </c:pt>
                <c:pt idx="3">
                  <c:v>5.0000000000000001E-3</c:v>
                </c:pt>
                <c:pt idx="4">
                  <c:v>4.9421296296296288E-3</c:v>
                </c:pt>
                <c:pt idx="5">
                  <c:v>4.9074074074074072E-3</c:v>
                </c:pt>
                <c:pt idx="6">
                  <c:v>4.8611111111111112E-3</c:v>
                </c:pt>
                <c:pt idx="7">
                  <c:v>4.8379629629629632E-3</c:v>
                </c:pt>
                <c:pt idx="8">
                  <c:v>4.8148148148148152E-3</c:v>
                </c:pt>
                <c:pt idx="9">
                  <c:v>4.7916666666666672E-3</c:v>
                </c:pt>
                <c:pt idx="10">
                  <c:v>4.7685185185185183E-3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AD-4CEB-A130-74672F863AE6}"/>
            </c:ext>
          </c:extLst>
        </c:ser>
        <c:ser>
          <c:idx val="2"/>
          <c:order val="2"/>
          <c:tx>
            <c:strRef>
              <c:f>List1!$E$2</c:f>
              <c:strCache>
                <c:ptCount val="1"/>
                <c:pt idx="0">
                  <c:v>Čas (min.) dosažený výkon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List1!$B$3:$B$19</c:f>
              <c:strCache>
                <c:ptCount val="17"/>
                <c:pt idx="0">
                  <c:v>2012/16</c:v>
                </c:pt>
                <c:pt idx="1">
                  <c:v>2013/17</c:v>
                </c:pt>
                <c:pt idx="2">
                  <c:v>2014/18</c:v>
                </c:pt>
                <c:pt idx="3">
                  <c:v>2015/19</c:v>
                </c:pt>
                <c:pt idx="4">
                  <c:v>2016/20</c:v>
                </c:pt>
                <c:pt idx="5">
                  <c:v>2017/21</c:v>
                </c:pt>
                <c:pt idx="6">
                  <c:v>2018/22</c:v>
                </c:pt>
                <c:pt idx="7">
                  <c:v>2019/23</c:v>
                </c:pt>
                <c:pt idx="8">
                  <c:v>2020/24</c:v>
                </c:pt>
                <c:pt idx="9">
                  <c:v>2021/25</c:v>
                </c:pt>
                <c:pt idx="10">
                  <c:v>2022/26</c:v>
                </c:pt>
                <c:pt idx="11">
                  <c:v>2023/27</c:v>
                </c:pt>
                <c:pt idx="12">
                  <c:v>2024/28</c:v>
                </c:pt>
                <c:pt idx="13">
                  <c:v>2025/29</c:v>
                </c:pt>
                <c:pt idx="14">
                  <c:v>2026/30</c:v>
                </c:pt>
                <c:pt idx="15">
                  <c:v>2027/31</c:v>
                </c:pt>
                <c:pt idx="16">
                  <c:v>2028/32</c:v>
                </c:pt>
              </c:strCache>
            </c:strRef>
          </c:cat>
          <c:val>
            <c:numRef>
              <c:f>List1!$E$3:$E$19</c:f>
              <c:numCache>
                <c:formatCode>General</c:formatCode>
                <c:ptCount val="17"/>
                <c:pt idx="10" formatCode="mm:ss.0">
                  <c:v>4.9050925925925928E-3</c:v>
                </c:pt>
                <c:pt idx="11" formatCode="mm:ss.0">
                  <c:v>4.8877314814814816E-3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AD-4CEB-A130-74672F863A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936592"/>
        <c:axId val="408929752"/>
      </c:barChart>
      <c:catAx>
        <c:axId val="4089365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000" b="1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Rok/věk sportovce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08929752"/>
        <c:crosses val="autoZero"/>
        <c:auto val="1"/>
        <c:lblAlgn val="ctr"/>
        <c:lblOffset val="100"/>
        <c:noMultiLvlLbl val="0"/>
      </c:catAx>
      <c:valAx>
        <c:axId val="40892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000" b="1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Čas (min.)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mm:ss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0893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</a:rPr>
              <a:t>Úroveň výkonu na hranici koncentrace la 4 (W)</a:t>
            </a:r>
            <a:endParaRPr lang="cs-CZ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List1!$C$24</c:f>
              <c:strCache>
                <c:ptCount val="1"/>
                <c:pt idx="0">
                  <c:v>ANP (W) mezinárodní úroveň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List1!$B$25:$B$41</c:f>
              <c:strCache>
                <c:ptCount val="17"/>
                <c:pt idx="0">
                  <c:v>2012/16</c:v>
                </c:pt>
                <c:pt idx="1">
                  <c:v>2013/17</c:v>
                </c:pt>
                <c:pt idx="2">
                  <c:v>2014/18</c:v>
                </c:pt>
                <c:pt idx="3">
                  <c:v>2015/19</c:v>
                </c:pt>
                <c:pt idx="4">
                  <c:v>2016/20</c:v>
                </c:pt>
                <c:pt idx="5">
                  <c:v>2017/21</c:v>
                </c:pt>
                <c:pt idx="6">
                  <c:v>2018/22</c:v>
                </c:pt>
                <c:pt idx="7">
                  <c:v>2019/23</c:v>
                </c:pt>
                <c:pt idx="8">
                  <c:v>2020/24</c:v>
                </c:pt>
                <c:pt idx="9">
                  <c:v>2021/25</c:v>
                </c:pt>
                <c:pt idx="10">
                  <c:v>2022/26</c:v>
                </c:pt>
                <c:pt idx="11">
                  <c:v>2023/27</c:v>
                </c:pt>
                <c:pt idx="12">
                  <c:v>2024/28</c:v>
                </c:pt>
                <c:pt idx="13">
                  <c:v>2025/29</c:v>
                </c:pt>
                <c:pt idx="14">
                  <c:v>2026/30</c:v>
                </c:pt>
                <c:pt idx="15">
                  <c:v>2027/31</c:v>
                </c:pt>
                <c:pt idx="16">
                  <c:v>2028/32</c:v>
                </c:pt>
              </c:strCache>
            </c:strRef>
          </c:cat>
          <c:val>
            <c:numRef>
              <c:f>List1!$C$25:$C$41</c:f>
              <c:numCache>
                <c:formatCode>General</c:formatCode>
                <c:ptCount val="17"/>
                <c:pt idx="0">
                  <c:v>206</c:v>
                </c:pt>
                <c:pt idx="1">
                  <c:v>228</c:v>
                </c:pt>
                <c:pt idx="2">
                  <c:v>244</c:v>
                </c:pt>
                <c:pt idx="3">
                  <c:v>251</c:v>
                </c:pt>
                <c:pt idx="4">
                  <c:v>258</c:v>
                </c:pt>
                <c:pt idx="5">
                  <c:v>264</c:v>
                </c:pt>
                <c:pt idx="6">
                  <c:v>269</c:v>
                </c:pt>
                <c:pt idx="7">
                  <c:v>274</c:v>
                </c:pt>
                <c:pt idx="8">
                  <c:v>279</c:v>
                </c:pt>
                <c:pt idx="9">
                  <c:v>283</c:v>
                </c:pt>
                <c:pt idx="10">
                  <c:v>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3A-474D-95D4-9BE1FDE258A4}"/>
            </c:ext>
          </c:extLst>
        </c:ser>
        <c:ser>
          <c:idx val="1"/>
          <c:order val="1"/>
          <c:tx>
            <c:strRef>
              <c:f>List1!$D$24</c:f>
              <c:strCache>
                <c:ptCount val="1"/>
                <c:pt idx="0">
                  <c:v>ANP (W) velmi dobrá úroveň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trendline>
            <c:spPr>
              <a:ln w="28575" cap="rnd">
                <a:solidFill>
                  <a:srgbClr val="7030A0"/>
                </a:solidFill>
                <a:prstDash val="sysDot"/>
              </a:ln>
              <a:effectLst/>
            </c:spPr>
            <c:trendlineType val="power"/>
            <c:dispRSqr val="0"/>
            <c:dispEq val="0"/>
          </c:trendline>
          <c:cat>
            <c:strRef>
              <c:f>List1!$B$25:$B$41</c:f>
              <c:strCache>
                <c:ptCount val="17"/>
                <c:pt idx="0">
                  <c:v>2012/16</c:v>
                </c:pt>
                <c:pt idx="1">
                  <c:v>2013/17</c:v>
                </c:pt>
                <c:pt idx="2">
                  <c:v>2014/18</c:v>
                </c:pt>
                <c:pt idx="3">
                  <c:v>2015/19</c:v>
                </c:pt>
                <c:pt idx="4">
                  <c:v>2016/20</c:v>
                </c:pt>
                <c:pt idx="5">
                  <c:v>2017/21</c:v>
                </c:pt>
                <c:pt idx="6">
                  <c:v>2018/22</c:v>
                </c:pt>
                <c:pt idx="7">
                  <c:v>2019/23</c:v>
                </c:pt>
                <c:pt idx="8">
                  <c:v>2020/24</c:v>
                </c:pt>
                <c:pt idx="9">
                  <c:v>2021/25</c:v>
                </c:pt>
                <c:pt idx="10">
                  <c:v>2022/26</c:v>
                </c:pt>
                <c:pt idx="11">
                  <c:v>2023/27</c:v>
                </c:pt>
                <c:pt idx="12">
                  <c:v>2024/28</c:v>
                </c:pt>
                <c:pt idx="13">
                  <c:v>2025/29</c:v>
                </c:pt>
                <c:pt idx="14">
                  <c:v>2026/30</c:v>
                </c:pt>
                <c:pt idx="15">
                  <c:v>2027/31</c:v>
                </c:pt>
                <c:pt idx="16">
                  <c:v>2028/32</c:v>
                </c:pt>
              </c:strCache>
            </c:strRef>
          </c:cat>
          <c:val>
            <c:numRef>
              <c:f>List1!$D$25:$D$41</c:f>
              <c:numCache>
                <c:formatCode>General</c:formatCode>
                <c:ptCount val="17"/>
                <c:pt idx="0">
                  <c:v>185</c:v>
                </c:pt>
                <c:pt idx="1">
                  <c:v>205</c:v>
                </c:pt>
                <c:pt idx="2">
                  <c:v>220</c:v>
                </c:pt>
                <c:pt idx="3">
                  <c:v>226</c:v>
                </c:pt>
                <c:pt idx="4">
                  <c:v>232</c:v>
                </c:pt>
                <c:pt idx="5">
                  <c:v>238</c:v>
                </c:pt>
                <c:pt idx="6">
                  <c:v>242</c:v>
                </c:pt>
                <c:pt idx="7">
                  <c:v>247</c:v>
                </c:pt>
                <c:pt idx="8">
                  <c:v>251</c:v>
                </c:pt>
                <c:pt idx="9">
                  <c:v>255</c:v>
                </c:pt>
                <c:pt idx="10">
                  <c:v>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3A-474D-95D4-9BE1FDE258A4}"/>
            </c:ext>
          </c:extLst>
        </c:ser>
        <c:ser>
          <c:idx val="2"/>
          <c:order val="2"/>
          <c:tx>
            <c:strRef>
              <c:f>List1!$E$24</c:f>
              <c:strCache>
                <c:ptCount val="1"/>
                <c:pt idx="0">
                  <c:v>ANP (W) dosažený výkon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FFC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B3A-474D-95D4-9BE1FDE258A4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B3A-474D-95D4-9BE1FDE258A4}"/>
              </c:ext>
            </c:extLst>
          </c:dPt>
          <c:cat>
            <c:strRef>
              <c:f>List1!$B$25:$B$41</c:f>
              <c:strCache>
                <c:ptCount val="17"/>
                <c:pt idx="0">
                  <c:v>2012/16</c:v>
                </c:pt>
                <c:pt idx="1">
                  <c:v>2013/17</c:v>
                </c:pt>
                <c:pt idx="2">
                  <c:v>2014/18</c:v>
                </c:pt>
                <c:pt idx="3">
                  <c:v>2015/19</c:v>
                </c:pt>
                <c:pt idx="4">
                  <c:v>2016/20</c:v>
                </c:pt>
                <c:pt idx="5">
                  <c:v>2017/21</c:v>
                </c:pt>
                <c:pt idx="6">
                  <c:v>2018/22</c:v>
                </c:pt>
                <c:pt idx="7">
                  <c:v>2019/23</c:v>
                </c:pt>
                <c:pt idx="8">
                  <c:v>2020/24</c:v>
                </c:pt>
                <c:pt idx="9">
                  <c:v>2021/25</c:v>
                </c:pt>
                <c:pt idx="10">
                  <c:v>2022/26</c:v>
                </c:pt>
                <c:pt idx="11">
                  <c:v>2023/27</c:v>
                </c:pt>
                <c:pt idx="12">
                  <c:v>2024/28</c:v>
                </c:pt>
                <c:pt idx="13">
                  <c:v>2025/29</c:v>
                </c:pt>
                <c:pt idx="14">
                  <c:v>2026/30</c:v>
                </c:pt>
                <c:pt idx="15">
                  <c:v>2027/31</c:v>
                </c:pt>
                <c:pt idx="16">
                  <c:v>2028/32</c:v>
                </c:pt>
              </c:strCache>
            </c:strRef>
          </c:cat>
          <c:val>
            <c:numRef>
              <c:f>List1!$E$25:$E$41</c:f>
              <c:numCache>
                <c:formatCode>General</c:formatCode>
                <c:ptCount val="17"/>
                <c:pt idx="8">
                  <c:v>237</c:v>
                </c:pt>
                <c:pt idx="9">
                  <c:v>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3A-474D-95D4-9BE1FDE258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0076760"/>
        <c:axId val="640077120"/>
      </c:barChart>
      <c:catAx>
        <c:axId val="6400767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000" b="1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Rok/věk sportovce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40077120"/>
        <c:crosses val="autoZero"/>
        <c:auto val="1"/>
        <c:lblAlgn val="ctr"/>
        <c:lblOffset val="100"/>
        <c:noMultiLvlLbl val="0"/>
      </c:catAx>
      <c:valAx>
        <c:axId val="64007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000" b="1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Výkon (W)</a:t>
                </a:r>
                <a:endParaRPr lang="cs-CZ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40076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228551A0-A34E-BA2A-0AF7-835E354A08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A2803DB-4698-618F-A8F5-869620AAF7C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8C97E4-B669-4DA6-9D44-8718810B4947}" type="datetimeFigureOut">
              <a:rPr lang="cs-CZ" smtClean="0"/>
              <a:t>05.12.2023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1689CD7-B407-50AB-F0B4-BEE29DBDDE3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B6A4602-7F71-E4BB-AA80-8B740A3346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B3497-B4DF-4C3A-806A-097707A513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9007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23AF22-3649-40EB-A56A-2B3FB7E69DAE}" type="datetimeFigureOut">
              <a:rPr lang="cs-CZ" smtClean="0"/>
              <a:t>05.12.2023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666D28-A0D3-4712-B884-3FAC3CF8763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4208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AE1329D-6043-07C7-9D89-41450DF63F98}"/>
              </a:ext>
            </a:extLst>
          </p:cNvPr>
          <p:cNvGrpSpPr>
            <a:grpSpLocks/>
          </p:cNvGrpSpPr>
          <p:nvPr/>
        </p:nvGrpSpPr>
        <p:grpSpPr bwMode="auto">
          <a:xfrm>
            <a:off x="1" y="2438401"/>
            <a:ext cx="12012084" cy="1052513"/>
            <a:chOff x="0" y="1536"/>
            <a:chExt cx="5675" cy="663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45C3BFAE-3208-F2EC-9C2D-4769BB4F4B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0" name="Rectangle 4">
                <a:extLst>
                  <a:ext uri="{FF2B5EF4-FFF2-40B4-BE49-F238E27FC236}">
                    <a16:creationId xmlns:a16="http://schemas.microsoft.com/office/drawing/2014/main" id="{21E90E2A-9358-A19F-FC9C-323E47AEA2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cs-CZ" altLang="cs-CZ" sz="2400"/>
              </a:p>
            </p:txBody>
          </p:sp>
          <p:sp>
            <p:nvSpPr>
              <p:cNvPr id="11" name="Rectangle 5">
                <a:extLst>
                  <a:ext uri="{FF2B5EF4-FFF2-40B4-BE49-F238E27FC236}">
                    <a16:creationId xmlns:a16="http://schemas.microsoft.com/office/drawing/2014/main" id="{A05400D5-BE59-B6D6-4D12-89987FA10E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cs-CZ" altLang="cs-CZ" sz="2400"/>
              </a:p>
            </p:txBody>
          </p:sp>
        </p:grpSp>
        <p:grpSp>
          <p:nvGrpSpPr>
            <p:cNvPr id="4" name="Group 6">
              <a:extLst>
                <a:ext uri="{FF2B5EF4-FFF2-40B4-BE49-F238E27FC236}">
                  <a16:creationId xmlns:a16="http://schemas.microsoft.com/office/drawing/2014/main" id="{2913C77F-26E2-7633-0E46-715A7E5A87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F89E9A5-9963-6B57-6FD7-612685F58C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cs-CZ" altLang="cs-CZ" sz="2400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5E43DF1-7B70-579F-9BF6-B6B0DB4605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cs-CZ" altLang="cs-CZ" sz="2400"/>
              </a:p>
            </p:txBody>
          </p:sp>
        </p:grpSp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A62DC934-E692-6995-305E-8DD7779573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cs-CZ" altLang="cs-CZ" sz="2400"/>
            </a:p>
          </p:txBody>
        </p:sp>
        <p:sp>
          <p:nvSpPr>
            <p:cNvPr id="6" name="Rectangle 10">
              <a:extLst>
                <a:ext uri="{FF2B5EF4-FFF2-40B4-BE49-F238E27FC236}">
                  <a16:creationId xmlns:a16="http://schemas.microsoft.com/office/drawing/2014/main" id="{4AEC2851-7CAA-EA78-9D4B-E23172B7E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cs-CZ" altLang="cs-CZ" sz="2400"/>
            </a:p>
          </p:txBody>
        </p:sp>
        <p:sp>
          <p:nvSpPr>
            <p:cNvPr id="7" name="Rectangle 11">
              <a:extLst>
                <a:ext uri="{FF2B5EF4-FFF2-40B4-BE49-F238E27FC236}">
                  <a16:creationId xmlns:a16="http://schemas.microsoft.com/office/drawing/2014/main" id="{4B23FDCA-7424-56C4-7C22-82CBB6129F4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cs-CZ" altLang="cs-CZ" sz="2400"/>
            </a:p>
          </p:txBody>
        </p:sp>
      </p:grpSp>
      <p:pic>
        <p:nvPicPr>
          <p:cNvPr id="12" name="Picture 17">
            <a:extLst>
              <a:ext uri="{FF2B5EF4-FFF2-40B4-BE49-F238E27FC236}">
                <a16:creationId xmlns:a16="http://schemas.microsoft.com/office/drawing/2014/main" id="{1C43CE1C-6B99-0A30-3013-A417AAB29A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7284" y="304800"/>
            <a:ext cx="118533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578963"/>
                  </a:outerShdw>
                </a:effectLst>
              </a14:hiddenEffects>
            </a:ext>
          </a:extLst>
        </p:spPr>
      </p:pic>
      <p:sp>
        <p:nvSpPr>
          <p:cNvPr id="13" name="Text Box 18">
            <a:extLst>
              <a:ext uri="{FF2B5EF4-FFF2-40B4-BE49-F238E27FC236}">
                <a16:creationId xmlns:a16="http://schemas.microsoft.com/office/drawing/2014/main" id="{E7FBDE51-C0D7-5584-29AD-30E56F8A26A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73235" y="392114"/>
            <a:ext cx="1847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endParaRPr lang="cs-CZ" altLang="cs-CZ" sz="200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12289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320800" y="18288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 altLang="cs-CZ" noProof="0"/>
              <a:t>Klepnutím lze upravit styl předlohy nadpisů.</a:t>
            </a:r>
          </a:p>
        </p:txBody>
      </p:sp>
      <p:sp>
        <p:nvSpPr>
          <p:cNvPr id="12289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cs-CZ" altLang="cs-CZ" noProof="0"/>
              <a:t>Klepnutím lze upravit styl předlohy podnadpisů.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1A5541E0-AE8C-4EE1-08C0-0B71CC8A5C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1320800" y="6248400"/>
            <a:ext cx="2540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D0C381A7-DF79-05D9-31F0-E840E71EEE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0" y="6248400"/>
            <a:ext cx="38608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968DF943-6900-2FB4-30E2-CCF7BEEAF5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144000" y="6248400"/>
            <a:ext cx="2540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246A9C6-A3E9-40C0-8ACE-28A529BBAE7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70476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574275B-1A25-8493-89B4-80D9464AA8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4E42E3EA-0E8A-7E43-FC99-08EBA224AF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1275A6C3-C204-8121-97B1-F6782E04DD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B46C9F-132F-488E-BE4F-A45949D7B6DF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67676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348669B7-C03E-3999-CBA7-90DA9BBCC8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72CBDA5F-DDA3-C863-EFDA-0E7FF72A44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98932E54-E964-FD67-38C2-311C8AC5BE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D7338E-3E6A-4AE1-840A-3790A0F028AF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14113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860117" y="2017713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8078FEE8-99A6-0CA0-9E0B-5FE8B681AD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8FF28C38-118D-3573-57AD-1A7C49AC5E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3A8EB8FA-3ADA-F6CD-29B2-EF2FBD85F9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A5EC0-9DED-433E-97C9-B48EFAAE89D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91887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EE948FBB-D8C8-9B07-915B-BC1E763A5D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B9011F74-932E-D185-A4CF-4789868C37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B009EDBB-596C-C23F-3C0B-02B43F2E4D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0DBD9-15A7-4187-888B-83BCD0B0511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72946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93717FA1-CFA9-86BA-15DA-D20325D923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B4BE13F-8342-F7FC-4E6C-75E2E776D8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DBFBB05C-5747-31D8-AB39-550F19B2F1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A804EB-D248-4FAA-A366-989E411D948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23527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41AF9F0A-746F-1A9F-FC60-E70908E6F7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93AC7FA1-C31F-5B33-03E8-ACF43A5EA6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B31C196C-A19D-540E-A7CA-7FA654EF15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623290-2A07-4B5D-A506-ABC9DE82E680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00322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E7A75EED-3A36-8328-FE32-D91E775515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53A333FD-D552-D4E7-2A7F-68E79CB656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E362405C-7878-2357-A3C1-0EFFF1AE1B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4B4A88-E6F9-497B-8CBD-67AD07800B3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46615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17A49610-6F11-D685-C8C0-5B7BC6FC21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1901283E-1864-1B47-AF0F-941F99C6A5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0C7A0FD8-C431-4C85-4A66-C95ED7DD92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B34D83-2502-4271-A7B5-7E879576AD5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47647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69A235A9-4832-1829-8B04-F5C0417901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F8A0BA4E-3EA9-8421-9E25-35EE1921F6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7C09F775-3FAF-8CFC-4B09-8B2B4C7D5C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B0DDD8-F3BB-40D1-A99C-DF11A949223F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62379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9349317" y="533401"/>
            <a:ext cx="2590800" cy="5599113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576917" y="533401"/>
            <a:ext cx="7569200" cy="5599113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19AF5007-38C2-0B0E-AC01-0FE8FB8A4B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2B407F8D-96AA-AABD-00D1-F9E6A98224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A541AA54-9B04-5D53-5483-B4BD9D14F9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C1FEF2-7AAB-4F47-A310-C9148EFB30C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50247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A292A18-7D67-B539-D9F3-1ACA2F82A537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304800" y="990600"/>
            <a:ext cx="914400" cy="638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63500"/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cs-CZ" altLang="cs-CZ" sz="2400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7AE3C3E-0BAC-68CB-3C08-1943047D2A54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721784" y="668338"/>
            <a:ext cx="765704" cy="612775"/>
          </a:xfrm>
          <a:prstGeom prst="rect">
            <a:avLst/>
          </a:prstGeom>
          <a:solidFill>
            <a:schemeClr val="folHlink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  <a:softEdge rad="3175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cs-CZ" altLang="cs-CZ" sz="240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A97DF70-7344-0AA8-C357-0CBACFF01E4F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304799" y="548680"/>
            <a:ext cx="799836" cy="552450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  <a:softEdge rad="12700"/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cs-CZ" altLang="cs-CZ" sz="2400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1CE6B91E-0F30-B943-3F7A-82B7C027F8DB}"/>
              </a:ext>
            </a:extLst>
          </p:cNvPr>
          <p:cNvSpPr>
            <a:spLocks noChangeArrowheads="1"/>
          </p:cNvSpPr>
          <p:nvPr/>
        </p:nvSpPr>
        <p:spPr bwMode="gray">
          <a:xfrm>
            <a:off x="1930400" y="228601"/>
            <a:ext cx="42333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cs-CZ" altLang="cs-CZ" sz="2400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61F2B6EF-CD34-D306-A809-EAF185DAB307}"/>
              </a:ext>
            </a:extLst>
          </p:cNvPr>
          <p:cNvSpPr>
            <a:spLocks noChangeArrowheads="1"/>
          </p:cNvSpPr>
          <p:nvPr/>
        </p:nvSpPr>
        <p:spPr bwMode="gray">
          <a:xfrm>
            <a:off x="508001" y="1143000"/>
            <a:ext cx="10968567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cs-CZ" altLang="cs-CZ" sz="2400"/>
          </a:p>
        </p:txBody>
      </p:sp>
      <p:sp>
        <p:nvSpPr>
          <p:cNvPr id="1035" name="Rectangle 9">
            <a:extLst>
              <a:ext uri="{FF2B5EF4-FFF2-40B4-BE49-F238E27FC236}">
                <a16:creationId xmlns:a16="http://schemas.microsoft.com/office/drawing/2014/main" id="{386EFDF4-8DB6-8DD4-F79F-1D6CB48B65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533400"/>
            <a:ext cx="8534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36" name="Rectangle 10">
            <a:extLst>
              <a:ext uri="{FF2B5EF4-FFF2-40B4-BE49-F238E27FC236}">
                <a16:creationId xmlns:a16="http://schemas.microsoft.com/office/drawing/2014/main" id="{F7F50A20-AC1B-4490-1F4A-D74D334618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76917" y="2017713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2" name="Rectangle 11">
            <a:extLst>
              <a:ext uri="{FF2B5EF4-FFF2-40B4-BE49-F238E27FC236}">
                <a16:creationId xmlns:a16="http://schemas.microsoft.com/office/drawing/2014/main" id="{CDEB72C9-6A2C-355F-DFF6-C6FE7B23FBA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9200" y="63246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2727CCC7-44BC-2484-9AAA-F6F2DA3AA5C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70400" y="63246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037" name="Rectangle 13">
            <a:extLst>
              <a:ext uri="{FF2B5EF4-FFF2-40B4-BE49-F238E27FC236}">
                <a16:creationId xmlns:a16="http://schemas.microsoft.com/office/drawing/2014/main" id="{CEE7D8A8-3484-AA79-11E6-1529CC9B4A1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3246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01D60A6-A40E-4361-88A2-ADC3C27E44A6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1039" name="Text Box 15">
            <a:extLst>
              <a:ext uri="{FF2B5EF4-FFF2-40B4-BE49-F238E27FC236}">
                <a16:creationId xmlns:a16="http://schemas.microsoft.com/office/drawing/2014/main" id="{6FAA2470-AF73-7E7F-F3C0-499096712CD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73235" y="392114"/>
            <a:ext cx="1847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endParaRPr lang="cs-CZ" altLang="cs-CZ" sz="200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graphicFrame>
        <p:nvGraphicFramePr>
          <p:cNvPr id="1042" name="Object 20">
            <a:extLst>
              <a:ext uri="{FF2B5EF4-FFF2-40B4-BE49-F238E27FC236}">
                <a16:creationId xmlns:a16="http://schemas.microsoft.com/office/drawing/2014/main" id="{D9326480-F503-F776-62A7-4E0A98E6AC95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511287409"/>
              </p:ext>
            </p:extLst>
          </p:nvPr>
        </p:nvGraphicFramePr>
        <p:xfrm>
          <a:off x="10781068" y="212325"/>
          <a:ext cx="1181099" cy="1214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2228571" imgH="2305372" progId="Imaging.Document">
                  <p:embed/>
                </p:oleObj>
              </mc:Choice>
              <mc:Fallback>
                <p:oleObj r:id="rId13" imgW="2228571" imgH="2305372" progId="Imaging.Document">
                  <p:embed/>
                  <p:pic>
                    <p:nvPicPr>
                      <p:cNvPr id="1042" name="Object 20">
                        <a:extLst>
                          <a:ext uri="{FF2B5EF4-FFF2-40B4-BE49-F238E27FC236}">
                            <a16:creationId xmlns:a16="http://schemas.microsoft.com/office/drawing/2014/main" id="{D9326480-F503-F776-62A7-4E0A98E6AC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81068" y="212325"/>
                        <a:ext cx="1181099" cy="12147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7594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folHlink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folHlink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folHlink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folHlink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folHlink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folHlink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folHlink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folHlink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folHlink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Tahom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Tahom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Tahom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Tahoma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Tahoma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Tahoma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Tahoma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Tahoma" pitchFamily="34" charset="0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C6EF8F-7BCA-4CD3-AE26-9E3DE78F1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Rozvojové rozhovory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F71800C-A253-CDBE-CD06-D9FCA259A7D1}"/>
              </a:ext>
            </a:extLst>
          </p:cNvPr>
          <p:cNvSpPr txBox="1"/>
          <p:nvPr/>
        </p:nvSpPr>
        <p:spPr>
          <a:xfrm>
            <a:off x="1404889" y="1339000"/>
            <a:ext cx="6141128" cy="3902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2286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cs-CZ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cs-CZ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Dokončení </a:t>
            </a:r>
            <a:r>
              <a:rPr lang="cs-CZ" sz="16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iniciačních </a:t>
            </a:r>
            <a:r>
              <a:rPr lang="cs-CZ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rozhovorů  se všemi reprezentanty (polovina listopadu 2023)</a:t>
            </a:r>
            <a:r>
              <a:rPr lang="cs-CZ" sz="16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cs-CZ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cs-CZ" sz="16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</a:t>
            </a:r>
            <a:r>
              <a:rPr lang="cs-CZ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ozvojové otázky  byly zaměřeny na: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cs-CZ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Ambice</a:t>
            </a: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cs-CZ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Sebereflexe sportovce</a:t>
            </a: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cs-CZ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Dlouhodobý sportovní potenciál (datová analýza)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cs-CZ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Hledáme</a:t>
            </a: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cs-CZ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Algoritmus úspěchu</a:t>
            </a: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cs-CZ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Bariéry úspěchu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cs-CZ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Potřeby sportovce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cs-CZ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Možnosti duální kariéry</a:t>
            </a:r>
          </a:p>
        </p:txBody>
      </p:sp>
    </p:spTree>
    <p:extLst>
      <p:ext uri="{BB962C8B-B14F-4D97-AF65-F5344CB8AC3E}">
        <p14:creationId xmlns:p14="http://schemas.microsoft.com/office/powerpoint/2010/main" val="2861416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1B3263-3058-2065-9FBE-F62BDC786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Nejčastější témata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EE9EC54-CAD2-9C82-5B2A-0EF5AAC1733C}"/>
              </a:ext>
            </a:extLst>
          </p:cNvPr>
          <p:cNvSpPr txBox="1"/>
          <p:nvPr/>
        </p:nvSpPr>
        <p:spPr>
          <a:xfrm>
            <a:off x="1465926" y="1504070"/>
            <a:ext cx="8200748" cy="47384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56360" algn="l"/>
              </a:tabLst>
            </a:pPr>
            <a:r>
              <a:rPr lang="cs-CZ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Uzavřenost trenérských skupin – nespolupráce napříč celou reprezentací (asi všichni) – nejsme tým, který si vzájemně pomáhá – trénuje, soupeří, má </a:t>
            </a:r>
            <a:r>
              <a:rPr lang="cs-CZ" sz="13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</a:t>
            </a:r>
            <a:endParaRPr lang="cs-CZ" sz="1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56360" algn="l"/>
              </a:tabLst>
            </a:pPr>
            <a:r>
              <a:rPr lang="cs-CZ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Poslední dva roky vysoká nemocnost (80 %) – propady výkonnosti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56360" algn="l"/>
              </a:tabLst>
            </a:pPr>
            <a:r>
              <a:rPr lang="cs-CZ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Velké nejistoty o sobě a kariéře - nevyjednané ambice podpořené datovými výsledky (70 %) – dlouhodobý cíl nebyl rozpracován na postupné cíle s častým měřením a vyhodnocováním (vyvolává otázku “jsem na správné trajektorii“?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56360" algn="l"/>
              </a:tabLst>
            </a:pPr>
            <a:r>
              <a:rPr lang="cs-CZ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Nefungující vztah sportovec – trenér (50 %) – jak lidsky, tak odborně (trénuje se stále stejně)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56360" algn="l"/>
              </a:tabLst>
            </a:pPr>
            <a:r>
              <a:rPr lang="cs-CZ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Rezervy ve stravě, </a:t>
            </a:r>
            <a:r>
              <a:rPr lang="cs-CZ" sz="13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fyzio</a:t>
            </a:r>
            <a:r>
              <a:rPr lang="cs-CZ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mentální (téměř každý něco)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56360" algn="l"/>
              </a:tabLst>
            </a:pPr>
            <a:r>
              <a:rPr lang="cs-CZ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Řešení krizí – jsem na to sám (každý řeší individuálně, bez centrální pomoci)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56360" algn="l"/>
              </a:tabLst>
            </a:pPr>
            <a:r>
              <a:rPr lang="cs-CZ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Nejasná „hrana“ – energie olympijského vítěze - jedeš na maximum?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56360" algn="l"/>
              </a:tabLst>
            </a:pPr>
            <a:r>
              <a:rPr lang="cs-CZ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Neznalost svých vzorců v chování a myšlení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56360" algn="l"/>
              </a:tabLst>
            </a:pPr>
            <a:r>
              <a:rPr lang="cs-CZ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Finanční podpora by se hodila (50 %)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56360" algn="l"/>
              </a:tabLst>
            </a:pPr>
            <a:r>
              <a:rPr lang="cs-CZ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Duální kariéra – silně individuální téma (podpora školy často mizivá)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56360" algn="l"/>
              </a:tabLst>
            </a:pPr>
            <a:r>
              <a:rPr lang="cs-CZ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Potřeba jasného plánu – ročního, půlročního, týdenního (50 %) – posádka, soutěže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56360" algn="l"/>
              </a:tabLst>
            </a:pPr>
            <a:r>
              <a:rPr lang="cs-CZ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Izolovanost jednotlivce, vyhoření – zbyl jsem na sebe (40 %, spíše muži)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56360" algn="l"/>
              </a:tabLst>
            </a:pPr>
            <a:r>
              <a:rPr lang="cs-CZ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Ženy – nefunguje organizačně  Olymp (neznámá nabídka služeb, nevyhovující loděnice – 50 %</a:t>
            </a:r>
          </a:p>
        </p:txBody>
      </p:sp>
    </p:spTree>
    <p:extLst>
      <p:ext uri="{BB962C8B-B14F-4D97-AF65-F5344CB8AC3E}">
        <p14:creationId xmlns:p14="http://schemas.microsoft.com/office/powerpoint/2010/main" val="4053351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6A7766-374F-5EAD-F326-046EC12FA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Předběžné závěry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DCB96551-BB79-CDF8-93AA-7E2A504B738F}"/>
              </a:ext>
            </a:extLst>
          </p:cNvPr>
          <p:cNvSpPr txBox="1"/>
          <p:nvPr/>
        </p:nvSpPr>
        <p:spPr>
          <a:xfrm>
            <a:off x="1440402" y="1744196"/>
            <a:ext cx="3726402" cy="2564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cs-C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 </a:t>
            </a:r>
            <a:r>
              <a:rPr lang="cs-CZ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musí</a:t>
            </a:r>
            <a:r>
              <a:rPr lang="cs-C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změnit SVAZ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56360" algn="l"/>
              </a:tabLst>
            </a:pPr>
            <a:r>
              <a:rPr lang="cs-C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pevná, stabilní sportovní koncepce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56360" algn="l"/>
              </a:tabLst>
            </a:pPr>
            <a:r>
              <a:rPr lang="cs-C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profesionální podpora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56360" algn="l"/>
              </a:tabLst>
            </a:pPr>
            <a:r>
              <a:rPr lang="cs-C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centrální konzultace, spolupráce s trenéry/sportovci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56360" algn="l"/>
              </a:tabLst>
            </a:pPr>
            <a:r>
              <a:rPr lang="cs-C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 i centrální řízení procesu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396F8887-8DFD-E7BD-55BF-BB913E1C23FE}"/>
              </a:ext>
            </a:extLst>
          </p:cNvPr>
          <p:cNvSpPr txBox="1"/>
          <p:nvPr/>
        </p:nvSpPr>
        <p:spPr>
          <a:xfrm>
            <a:off x="5814872" y="1744196"/>
            <a:ext cx="5282215" cy="4365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cs-CZ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 musí změnit TRENÉR </a:t>
            </a: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1371600" algn="l"/>
              </a:tabLst>
            </a:pPr>
            <a:r>
              <a:rPr lang="cs-CZ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osobní vzor</a:t>
            </a: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1371600" algn="l"/>
              </a:tabLst>
            </a:pPr>
            <a:r>
              <a:rPr lang="cs-CZ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tréninkové metody</a:t>
            </a: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1371600" algn="l"/>
              </a:tabLst>
            </a:pPr>
            <a:r>
              <a:rPr lang="cs-CZ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datová podpora</a:t>
            </a: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1371600" algn="l"/>
              </a:tabLst>
            </a:pPr>
            <a:r>
              <a:rPr lang="cs-CZ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mezinárodní kontext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cs-CZ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 musí změnit SPORTOVEC</a:t>
            </a: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1371600" algn="l"/>
              </a:tabLst>
            </a:pPr>
            <a:r>
              <a:rPr lang="cs-CZ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sebepoznání</a:t>
            </a: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1371600" algn="l"/>
              </a:tabLst>
            </a:pPr>
            <a:r>
              <a:rPr lang="cs-CZ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sebevědomí</a:t>
            </a: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1371600" algn="l"/>
              </a:tabLst>
            </a:pPr>
            <a:r>
              <a:rPr lang="cs-CZ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sebe odhodlání</a:t>
            </a: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1371600" algn="l"/>
              </a:tabLst>
            </a:pPr>
            <a:r>
              <a:rPr lang="cs-CZ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sebemotivace</a:t>
            </a:r>
          </a:p>
        </p:txBody>
      </p:sp>
    </p:spTree>
    <p:extLst>
      <p:ext uri="{BB962C8B-B14F-4D97-AF65-F5344CB8AC3E}">
        <p14:creationId xmlns:p14="http://schemas.microsoft.com/office/powerpoint/2010/main" val="2382305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55BAAB-AF6D-E9DF-7492-EEEBCBC0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Překážky sportovního růstu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68E7D33-BC9C-9BC9-F682-CB6984C5AD30}"/>
              </a:ext>
            </a:extLst>
          </p:cNvPr>
          <p:cNvSpPr txBox="1"/>
          <p:nvPr/>
        </p:nvSpPr>
        <p:spPr>
          <a:xfrm>
            <a:off x="1440401" y="1671853"/>
            <a:ext cx="7739110" cy="3156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s-C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Izolovanost tréninkových skupin vede k malé možnosti hledání tréninkových metod, jednotlivci tak mají velmi malou možnost zkoušení a hledání ideální posádky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s-C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Izolace jako východisko ze špatné situace nefunguje, často sportovec končí u skifu, i když jsou vyloženě týmoví hráči a jezdit na sebe je nebaví.  „Zbyl jsem na sebe“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s-C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trenérů za 3 roky (8 za 5 let)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s-C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Sám sobě trenérem a expertem – nebude dlouhodobě fungovat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s-C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Většina „odstrčených“ sportovců se chce vydat na trenérskou dráhu</a:t>
            </a:r>
          </a:p>
        </p:txBody>
      </p:sp>
    </p:spTree>
    <p:extLst>
      <p:ext uri="{BB962C8B-B14F-4D97-AF65-F5344CB8AC3E}">
        <p14:creationId xmlns:p14="http://schemas.microsoft.com/office/powerpoint/2010/main" val="757765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66AFFF-9273-1916-1FE0-8F6B595DC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Složka veslaře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39A3DC9-C832-D663-5C17-908749A25A5B}"/>
              </a:ext>
            </a:extLst>
          </p:cNvPr>
          <p:cNvSpPr txBox="1"/>
          <p:nvPr/>
        </p:nvSpPr>
        <p:spPr>
          <a:xfrm>
            <a:off x="2718786" y="1960887"/>
            <a:ext cx="609452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1" dirty="0">
                <a:effectLst/>
                <a:latin typeface="Segoe UI" panose="020B0502040204020203" pitchFamily="34" charset="0"/>
              </a:rPr>
              <a:t>1. Charakteristika veslaře</a:t>
            </a:r>
            <a:r>
              <a:rPr lang="cs-CZ" b="1" dirty="0">
                <a:latin typeface="Segoe UI" panose="020B0502040204020203" pitchFamily="34" charset="0"/>
              </a:rPr>
              <a:t>/veslařky</a:t>
            </a:r>
          </a:p>
          <a:p>
            <a:endParaRPr lang="cs-CZ" b="1" dirty="0">
              <a:latin typeface="Segoe UI" panose="020B0502040204020203" pitchFamily="34" charset="0"/>
            </a:endParaRPr>
          </a:p>
          <a:p>
            <a:r>
              <a:rPr lang="cs-CZ" sz="1800" b="1" dirty="0">
                <a:effectLst/>
                <a:latin typeface="Segoe UI" panose="020B0502040204020203" pitchFamily="34" charset="0"/>
              </a:rPr>
              <a:t>2. Osobní reflexe sportovce</a:t>
            </a:r>
            <a:br>
              <a:rPr lang="cs-CZ" sz="1800" dirty="0">
                <a:effectLst/>
                <a:latin typeface="Segoe UI" panose="020B0502040204020203" pitchFamily="34" charset="0"/>
              </a:rPr>
            </a:br>
            <a:br>
              <a:rPr lang="cs-CZ" sz="1800" dirty="0">
                <a:effectLst/>
                <a:latin typeface="Segoe UI" panose="020B0502040204020203" pitchFamily="34" charset="0"/>
              </a:rPr>
            </a:br>
            <a:r>
              <a:rPr lang="cs-CZ" sz="1800" b="1" dirty="0">
                <a:effectLst/>
                <a:latin typeface="Segoe UI" panose="020B0502040204020203" pitchFamily="34" charset="0"/>
              </a:rPr>
              <a:t>3. Zápis z iniciačního rozvojového rozhovoru</a:t>
            </a:r>
            <a:br>
              <a:rPr lang="cs-CZ" sz="1800" dirty="0">
                <a:effectLst/>
                <a:latin typeface="Segoe UI" panose="020B0502040204020203" pitchFamily="34" charset="0"/>
              </a:rPr>
            </a:br>
            <a:br>
              <a:rPr lang="cs-CZ" sz="1800" dirty="0">
                <a:effectLst/>
                <a:latin typeface="Segoe UI" panose="020B0502040204020203" pitchFamily="34" charset="0"/>
              </a:rPr>
            </a:br>
            <a:r>
              <a:rPr lang="cs-CZ" sz="1800" b="1" dirty="0">
                <a:effectLst/>
                <a:latin typeface="Segoe UI" panose="020B0502040204020203" pitchFamily="34" charset="0"/>
              </a:rPr>
              <a:t>4.  Rozvojové škály</a:t>
            </a:r>
            <a:endParaRPr lang="cs-CZ" sz="1800" dirty="0">
              <a:effectLst/>
              <a:latin typeface="Segoe UI" panose="020B0502040204020203" pitchFamily="34" charset="0"/>
            </a:endParaRPr>
          </a:p>
          <a:p>
            <a:br>
              <a:rPr lang="cs-CZ" sz="1800" dirty="0">
                <a:effectLst/>
                <a:latin typeface="Segoe UI" panose="020B0502040204020203" pitchFamily="34" charset="0"/>
              </a:rPr>
            </a:br>
            <a:r>
              <a:rPr lang="cs-CZ" sz="1800" b="1" dirty="0">
                <a:effectLst/>
                <a:latin typeface="Segoe UI" panose="020B0502040204020203" pitchFamily="34" charset="0"/>
              </a:rPr>
              <a:t>5. Dohoda mezi veslařem</a:t>
            </a:r>
            <a:r>
              <a:rPr lang="cs-CZ" b="1" dirty="0">
                <a:latin typeface="Segoe UI" panose="020B0502040204020203" pitchFamily="34" charset="0"/>
              </a:rPr>
              <a:t>/veslařkou</a:t>
            </a:r>
            <a:r>
              <a:rPr lang="cs-CZ" sz="1800" b="1" dirty="0">
                <a:effectLst/>
                <a:latin typeface="Segoe UI" panose="020B0502040204020203" pitchFamily="34" charset="0"/>
              </a:rPr>
              <a:t>, trenérem a svazem</a:t>
            </a:r>
          </a:p>
          <a:p>
            <a:endParaRPr lang="cs-CZ" sz="1800" dirty="0">
              <a:effectLst/>
              <a:latin typeface="Segoe UI" panose="020B0502040204020203" pitchFamily="34" charset="0"/>
            </a:endParaRPr>
          </a:p>
          <a:p>
            <a:r>
              <a:rPr lang="cs-CZ" dirty="0">
                <a:latin typeface="Segoe UI" panose="020B0502040204020203" pitchFamily="34" charset="0"/>
              </a:rPr>
              <a:t>Příloha složky:</a:t>
            </a:r>
            <a:endParaRPr lang="cs-CZ" sz="1800" dirty="0">
              <a:effectLst/>
              <a:latin typeface="Segoe UI" panose="020B0502040204020203" pitchFamily="34" charset="0"/>
            </a:endParaRPr>
          </a:p>
          <a:p>
            <a:r>
              <a:rPr lang="cs-CZ" sz="1800" b="1" dirty="0">
                <a:effectLst/>
                <a:latin typeface="Segoe UI" panose="020B0502040204020203" pitchFamily="34" charset="0"/>
              </a:rPr>
              <a:t>Sportovní výkonnost veslaře</a:t>
            </a:r>
            <a:r>
              <a:rPr lang="cs-CZ" b="1" dirty="0">
                <a:latin typeface="Segoe UI" panose="020B0502040204020203" pitchFamily="34" charset="0"/>
              </a:rPr>
              <a:t>/veslařky</a:t>
            </a:r>
            <a:br>
              <a:rPr lang="cs-CZ" sz="1800" b="1" dirty="0">
                <a:effectLst/>
                <a:latin typeface="Segoe UI" panose="020B0502040204020203" pitchFamily="34" charset="0"/>
              </a:rPr>
            </a:br>
            <a:br>
              <a:rPr lang="cs-CZ" sz="1800" dirty="0">
                <a:effectLst/>
                <a:latin typeface="Segoe UI" panose="020B0502040204020203" pitchFamily="34" charset="0"/>
              </a:rPr>
            </a:br>
            <a:endParaRPr lang="cs-CZ" sz="180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221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CE96E4D-4D74-2E9F-90A8-E65348C730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Roční cyklus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611D6C79-6034-7153-FDD6-57B04B793C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0" t="1640" r="2482" b="1336"/>
          <a:stretch/>
        </p:blipFill>
        <p:spPr>
          <a:xfrm rot="16200000">
            <a:off x="3608835" y="-798577"/>
            <a:ext cx="5364480" cy="99486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3ADDFA-4B0B-C80F-8A5A-513D52D21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Sportovní výkonnost</a:t>
            </a:r>
          </a:p>
        </p:txBody>
      </p:sp>
      <p:graphicFrame>
        <p:nvGraphicFramePr>
          <p:cNvPr id="3" name="Graf 2">
            <a:extLst>
              <a:ext uri="{FF2B5EF4-FFF2-40B4-BE49-F238E27FC236}">
                <a16:creationId xmlns:a16="http://schemas.microsoft.com/office/drawing/2014/main" id="{3FE2EE09-9DAB-401F-BB2E-ED45D39080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7006779"/>
              </p:ext>
            </p:extLst>
          </p:nvPr>
        </p:nvGraphicFramePr>
        <p:xfrm>
          <a:off x="2238375" y="1459230"/>
          <a:ext cx="7214235" cy="4274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ECDB7588-9C88-FE71-FABE-C45A2AC7D5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173725"/>
              </p:ext>
            </p:extLst>
          </p:nvPr>
        </p:nvGraphicFramePr>
        <p:xfrm>
          <a:off x="1056443" y="6168152"/>
          <a:ext cx="8318376" cy="365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6216">
                  <a:extLst>
                    <a:ext uri="{9D8B030D-6E8A-4147-A177-3AD203B41FA5}">
                      <a16:colId xmlns:a16="http://schemas.microsoft.com/office/drawing/2014/main" val="3606522998"/>
                    </a:ext>
                  </a:extLst>
                </a:gridCol>
                <a:gridCol w="756216">
                  <a:extLst>
                    <a:ext uri="{9D8B030D-6E8A-4147-A177-3AD203B41FA5}">
                      <a16:colId xmlns:a16="http://schemas.microsoft.com/office/drawing/2014/main" val="1963136411"/>
                    </a:ext>
                  </a:extLst>
                </a:gridCol>
                <a:gridCol w="756216">
                  <a:extLst>
                    <a:ext uri="{9D8B030D-6E8A-4147-A177-3AD203B41FA5}">
                      <a16:colId xmlns:a16="http://schemas.microsoft.com/office/drawing/2014/main" val="145830767"/>
                    </a:ext>
                  </a:extLst>
                </a:gridCol>
                <a:gridCol w="756216">
                  <a:extLst>
                    <a:ext uri="{9D8B030D-6E8A-4147-A177-3AD203B41FA5}">
                      <a16:colId xmlns:a16="http://schemas.microsoft.com/office/drawing/2014/main" val="2773396480"/>
                    </a:ext>
                  </a:extLst>
                </a:gridCol>
                <a:gridCol w="756216">
                  <a:extLst>
                    <a:ext uri="{9D8B030D-6E8A-4147-A177-3AD203B41FA5}">
                      <a16:colId xmlns:a16="http://schemas.microsoft.com/office/drawing/2014/main" val="145678005"/>
                    </a:ext>
                  </a:extLst>
                </a:gridCol>
                <a:gridCol w="756216">
                  <a:extLst>
                    <a:ext uri="{9D8B030D-6E8A-4147-A177-3AD203B41FA5}">
                      <a16:colId xmlns:a16="http://schemas.microsoft.com/office/drawing/2014/main" val="722344773"/>
                    </a:ext>
                  </a:extLst>
                </a:gridCol>
                <a:gridCol w="756216">
                  <a:extLst>
                    <a:ext uri="{9D8B030D-6E8A-4147-A177-3AD203B41FA5}">
                      <a16:colId xmlns:a16="http://schemas.microsoft.com/office/drawing/2014/main" val="3381215500"/>
                    </a:ext>
                  </a:extLst>
                </a:gridCol>
                <a:gridCol w="756216">
                  <a:extLst>
                    <a:ext uri="{9D8B030D-6E8A-4147-A177-3AD203B41FA5}">
                      <a16:colId xmlns:a16="http://schemas.microsoft.com/office/drawing/2014/main" val="2737091923"/>
                    </a:ext>
                  </a:extLst>
                </a:gridCol>
                <a:gridCol w="756216">
                  <a:extLst>
                    <a:ext uri="{9D8B030D-6E8A-4147-A177-3AD203B41FA5}">
                      <a16:colId xmlns:a16="http://schemas.microsoft.com/office/drawing/2014/main" val="4211795048"/>
                    </a:ext>
                  </a:extLst>
                </a:gridCol>
                <a:gridCol w="756216">
                  <a:extLst>
                    <a:ext uri="{9D8B030D-6E8A-4147-A177-3AD203B41FA5}">
                      <a16:colId xmlns:a16="http://schemas.microsoft.com/office/drawing/2014/main" val="3271206670"/>
                    </a:ext>
                  </a:extLst>
                </a:gridCol>
                <a:gridCol w="756216">
                  <a:extLst>
                    <a:ext uri="{9D8B030D-6E8A-4147-A177-3AD203B41FA5}">
                      <a16:colId xmlns:a16="http://schemas.microsoft.com/office/drawing/2014/main" val="223419548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Pozn.: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12779397"/>
                  </a:ext>
                </a:extLst>
              </a:tr>
              <a:tr h="182880"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 dirty="0">
                          <a:effectLst/>
                        </a:rPr>
                        <a:t>Uvedené grafy jsou porovnáním reálného výkonu (oranžové sloupce) s teoretický trendem rozvoje  světové výkonnosti</a:t>
                      </a:r>
                      <a:endParaRPr lang="cs-CZ" sz="1100" b="0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331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5801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3ADDFA-4B0B-C80F-8A5A-513D52D21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Sportovní výkonnost</a:t>
            </a: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53DF2E30-ED8B-427C-B9BC-60DD817B67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9081192"/>
              </p:ext>
            </p:extLst>
          </p:nvPr>
        </p:nvGraphicFramePr>
        <p:xfrm>
          <a:off x="2133600" y="1409700"/>
          <a:ext cx="7307580" cy="4552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5D2996CD-35C9-D111-96FA-1649750071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549635"/>
              </p:ext>
            </p:extLst>
          </p:nvPr>
        </p:nvGraphicFramePr>
        <p:xfrm>
          <a:off x="1056443" y="6168152"/>
          <a:ext cx="8318376" cy="365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6216">
                  <a:extLst>
                    <a:ext uri="{9D8B030D-6E8A-4147-A177-3AD203B41FA5}">
                      <a16:colId xmlns:a16="http://schemas.microsoft.com/office/drawing/2014/main" val="3606522998"/>
                    </a:ext>
                  </a:extLst>
                </a:gridCol>
                <a:gridCol w="756216">
                  <a:extLst>
                    <a:ext uri="{9D8B030D-6E8A-4147-A177-3AD203B41FA5}">
                      <a16:colId xmlns:a16="http://schemas.microsoft.com/office/drawing/2014/main" val="1963136411"/>
                    </a:ext>
                  </a:extLst>
                </a:gridCol>
                <a:gridCol w="756216">
                  <a:extLst>
                    <a:ext uri="{9D8B030D-6E8A-4147-A177-3AD203B41FA5}">
                      <a16:colId xmlns:a16="http://schemas.microsoft.com/office/drawing/2014/main" val="145830767"/>
                    </a:ext>
                  </a:extLst>
                </a:gridCol>
                <a:gridCol w="756216">
                  <a:extLst>
                    <a:ext uri="{9D8B030D-6E8A-4147-A177-3AD203B41FA5}">
                      <a16:colId xmlns:a16="http://schemas.microsoft.com/office/drawing/2014/main" val="2773396480"/>
                    </a:ext>
                  </a:extLst>
                </a:gridCol>
                <a:gridCol w="756216">
                  <a:extLst>
                    <a:ext uri="{9D8B030D-6E8A-4147-A177-3AD203B41FA5}">
                      <a16:colId xmlns:a16="http://schemas.microsoft.com/office/drawing/2014/main" val="145678005"/>
                    </a:ext>
                  </a:extLst>
                </a:gridCol>
                <a:gridCol w="756216">
                  <a:extLst>
                    <a:ext uri="{9D8B030D-6E8A-4147-A177-3AD203B41FA5}">
                      <a16:colId xmlns:a16="http://schemas.microsoft.com/office/drawing/2014/main" val="722344773"/>
                    </a:ext>
                  </a:extLst>
                </a:gridCol>
                <a:gridCol w="756216">
                  <a:extLst>
                    <a:ext uri="{9D8B030D-6E8A-4147-A177-3AD203B41FA5}">
                      <a16:colId xmlns:a16="http://schemas.microsoft.com/office/drawing/2014/main" val="3381215500"/>
                    </a:ext>
                  </a:extLst>
                </a:gridCol>
                <a:gridCol w="756216">
                  <a:extLst>
                    <a:ext uri="{9D8B030D-6E8A-4147-A177-3AD203B41FA5}">
                      <a16:colId xmlns:a16="http://schemas.microsoft.com/office/drawing/2014/main" val="2737091923"/>
                    </a:ext>
                  </a:extLst>
                </a:gridCol>
                <a:gridCol w="756216">
                  <a:extLst>
                    <a:ext uri="{9D8B030D-6E8A-4147-A177-3AD203B41FA5}">
                      <a16:colId xmlns:a16="http://schemas.microsoft.com/office/drawing/2014/main" val="4211795048"/>
                    </a:ext>
                  </a:extLst>
                </a:gridCol>
                <a:gridCol w="756216">
                  <a:extLst>
                    <a:ext uri="{9D8B030D-6E8A-4147-A177-3AD203B41FA5}">
                      <a16:colId xmlns:a16="http://schemas.microsoft.com/office/drawing/2014/main" val="3271206670"/>
                    </a:ext>
                  </a:extLst>
                </a:gridCol>
                <a:gridCol w="756216">
                  <a:extLst>
                    <a:ext uri="{9D8B030D-6E8A-4147-A177-3AD203B41FA5}">
                      <a16:colId xmlns:a16="http://schemas.microsoft.com/office/drawing/2014/main" val="223419548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effectLst/>
                        </a:rPr>
                        <a:t>Pozn.: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12779397"/>
                  </a:ext>
                </a:extLst>
              </a:tr>
              <a:tr h="182880"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 dirty="0">
                          <a:effectLst/>
                        </a:rPr>
                        <a:t>Uvedené grafy jsou porovnáním reálného výkonu (oranžové sloupce) s teoretický trendem rozvoje  světové výkonnosti</a:t>
                      </a:r>
                      <a:endParaRPr lang="cs-CZ" sz="1100" b="0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331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8319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3ADDFA-4B0B-C80F-8A5A-513D52D21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Sportovní výkonnost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8981DB5A-0742-9883-89F9-9340E03E15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240295"/>
              </p:ext>
            </p:extLst>
          </p:nvPr>
        </p:nvGraphicFramePr>
        <p:xfrm>
          <a:off x="1473694" y="2175028"/>
          <a:ext cx="8806644" cy="3160452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467774">
                  <a:extLst>
                    <a:ext uri="{9D8B030D-6E8A-4147-A177-3AD203B41FA5}">
                      <a16:colId xmlns:a16="http://schemas.microsoft.com/office/drawing/2014/main" val="3644569959"/>
                    </a:ext>
                  </a:extLst>
                </a:gridCol>
                <a:gridCol w="815430">
                  <a:extLst>
                    <a:ext uri="{9D8B030D-6E8A-4147-A177-3AD203B41FA5}">
                      <a16:colId xmlns:a16="http://schemas.microsoft.com/office/drawing/2014/main" val="1804111103"/>
                    </a:ext>
                  </a:extLst>
                </a:gridCol>
                <a:gridCol w="815430">
                  <a:extLst>
                    <a:ext uri="{9D8B030D-6E8A-4147-A177-3AD203B41FA5}">
                      <a16:colId xmlns:a16="http://schemas.microsoft.com/office/drawing/2014/main" val="1259556947"/>
                    </a:ext>
                  </a:extLst>
                </a:gridCol>
                <a:gridCol w="815430">
                  <a:extLst>
                    <a:ext uri="{9D8B030D-6E8A-4147-A177-3AD203B41FA5}">
                      <a16:colId xmlns:a16="http://schemas.microsoft.com/office/drawing/2014/main" val="2293670332"/>
                    </a:ext>
                  </a:extLst>
                </a:gridCol>
                <a:gridCol w="815430">
                  <a:extLst>
                    <a:ext uri="{9D8B030D-6E8A-4147-A177-3AD203B41FA5}">
                      <a16:colId xmlns:a16="http://schemas.microsoft.com/office/drawing/2014/main" val="1934740808"/>
                    </a:ext>
                  </a:extLst>
                </a:gridCol>
                <a:gridCol w="815430">
                  <a:extLst>
                    <a:ext uri="{9D8B030D-6E8A-4147-A177-3AD203B41FA5}">
                      <a16:colId xmlns:a16="http://schemas.microsoft.com/office/drawing/2014/main" val="2292844945"/>
                    </a:ext>
                  </a:extLst>
                </a:gridCol>
                <a:gridCol w="815430">
                  <a:extLst>
                    <a:ext uri="{9D8B030D-6E8A-4147-A177-3AD203B41FA5}">
                      <a16:colId xmlns:a16="http://schemas.microsoft.com/office/drawing/2014/main" val="3462573515"/>
                    </a:ext>
                  </a:extLst>
                </a:gridCol>
                <a:gridCol w="815430">
                  <a:extLst>
                    <a:ext uri="{9D8B030D-6E8A-4147-A177-3AD203B41FA5}">
                      <a16:colId xmlns:a16="http://schemas.microsoft.com/office/drawing/2014/main" val="312022626"/>
                    </a:ext>
                  </a:extLst>
                </a:gridCol>
                <a:gridCol w="815430">
                  <a:extLst>
                    <a:ext uri="{9D8B030D-6E8A-4147-A177-3AD203B41FA5}">
                      <a16:colId xmlns:a16="http://schemas.microsoft.com/office/drawing/2014/main" val="959847638"/>
                    </a:ext>
                  </a:extLst>
                </a:gridCol>
                <a:gridCol w="815430">
                  <a:extLst>
                    <a:ext uri="{9D8B030D-6E8A-4147-A177-3AD203B41FA5}">
                      <a16:colId xmlns:a16="http://schemas.microsoft.com/office/drawing/2014/main" val="2909702919"/>
                    </a:ext>
                  </a:extLst>
                </a:gridCol>
              </a:tblGrid>
              <a:tr h="39098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</a:rPr>
                        <a:t>OTU</a:t>
                      </a:r>
                      <a:endParaRPr lang="cs-CZ" sz="1100" b="1" i="0" u="none" strike="noStrike" dirty="0">
                        <a:solidFill>
                          <a:srgbClr val="833C0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</a:rPr>
                        <a:t>Plán:</a:t>
                      </a:r>
                      <a:endParaRPr lang="cs-CZ" sz="11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</a:rPr>
                        <a:t>Plnění:</a:t>
                      </a:r>
                      <a:endParaRPr lang="cs-CZ" sz="11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</a:rPr>
                        <a:t>Celkem </a:t>
                      </a:r>
                      <a:endParaRPr lang="cs-CZ" sz="11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</a:rPr>
                        <a:t>Plán:</a:t>
                      </a:r>
                      <a:endParaRPr lang="cs-CZ" sz="11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</a:rPr>
                        <a:t>Plnění:</a:t>
                      </a:r>
                      <a:endParaRPr lang="cs-CZ" sz="11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</a:rPr>
                        <a:t>Celkem </a:t>
                      </a:r>
                      <a:endParaRPr lang="cs-CZ" sz="11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</a:rPr>
                        <a:t>Plán:</a:t>
                      </a:r>
                      <a:endParaRPr lang="cs-CZ" sz="11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</a:rPr>
                        <a:t>Plnění:</a:t>
                      </a:r>
                      <a:endParaRPr lang="cs-CZ" sz="11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</a:rPr>
                        <a:t>Celkem </a:t>
                      </a:r>
                      <a:endParaRPr lang="cs-CZ" sz="11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8998880"/>
                  </a:ext>
                </a:extLst>
              </a:tr>
              <a:tr h="4072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XI.22-V.23</a:t>
                      </a:r>
                      <a:endParaRPr lang="cs-CZ" sz="9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XI.22-V.23</a:t>
                      </a:r>
                      <a:endParaRPr lang="cs-CZ" sz="9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22/23</a:t>
                      </a:r>
                      <a:endParaRPr lang="cs-CZ" sz="9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XI.23-V.24</a:t>
                      </a:r>
                      <a:endParaRPr lang="cs-CZ" sz="9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XI.23-V.24</a:t>
                      </a:r>
                      <a:endParaRPr lang="cs-CZ" sz="9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23/24</a:t>
                      </a:r>
                      <a:endParaRPr lang="cs-CZ" sz="9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XI.24-V.25</a:t>
                      </a:r>
                      <a:endParaRPr lang="cs-CZ" sz="9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XI.24-V.25</a:t>
                      </a:r>
                      <a:endParaRPr lang="cs-CZ" sz="9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24/25</a:t>
                      </a:r>
                      <a:endParaRPr lang="cs-CZ" sz="9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47430669"/>
                  </a:ext>
                </a:extLst>
              </a:tr>
              <a:tr h="39098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</a:rPr>
                        <a:t>Veslování</a:t>
                      </a:r>
                      <a:endParaRPr lang="cs-CZ" sz="1100" b="1" i="0" u="none" strike="noStrike" dirty="0">
                        <a:solidFill>
                          <a:srgbClr val="833C0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 dirty="0">
                          <a:effectLst/>
                        </a:rPr>
                        <a:t>228,5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240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252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247,2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45285105"/>
                  </a:ext>
                </a:extLst>
              </a:tr>
              <a:tr h="39098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</a:rPr>
                        <a:t>Posilování</a:t>
                      </a:r>
                      <a:endParaRPr lang="cs-CZ" sz="1100" b="1" i="0" u="none" strike="noStrike" dirty="0">
                        <a:solidFill>
                          <a:srgbClr val="833C0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 dirty="0">
                          <a:effectLst/>
                        </a:rPr>
                        <a:t>77,3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 dirty="0">
                          <a:effectLst/>
                        </a:rPr>
                        <a:t>87,4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91,8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90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39978472"/>
                  </a:ext>
                </a:extLst>
              </a:tr>
              <a:tr h="39098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</a:rPr>
                        <a:t>Ostatní (běh, kolo…)</a:t>
                      </a:r>
                      <a:endParaRPr lang="cs-CZ" sz="1100" b="1" i="0" u="none" strike="noStrike" dirty="0">
                        <a:solidFill>
                          <a:srgbClr val="833C0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76,7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 dirty="0">
                          <a:effectLst/>
                        </a:rPr>
                        <a:t>86,9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 dirty="0">
                          <a:effectLst/>
                        </a:rPr>
                        <a:t> 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91,3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89,5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78999516"/>
                  </a:ext>
                </a:extLst>
              </a:tr>
              <a:tr h="39098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 err="1">
                          <a:effectLst/>
                        </a:rPr>
                        <a:t>Core</a:t>
                      </a:r>
                      <a:r>
                        <a:rPr lang="cs-CZ" sz="1100" b="1" u="none" strike="noStrike" dirty="0">
                          <a:effectLst/>
                        </a:rPr>
                        <a:t> trénink</a:t>
                      </a:r>
                      <a:endParaRPr lang="cs-CZ" sz="1100" b="1" i="0" u="none" strike="noStrike" dirty="0">
                        <a:solidFill>
                          <a:srgbClr val="833C0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 dirty="0">
                          <a:effectLst/>
                        </a:rPr>
                        <a:t> </a:t>
                      </a:r>
                      <a:endParaRPr lang="cs-CZ" sz="10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 dirty="0">
                          <a:effectLst/>
                        </a:rPr>
                        <a:t> </a:t>
                      </a:r>
                      <a:endParaRPr lang="cs-CZ" sz="10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69773345"/>
                  </a:ext>
                </a:extLst>
              </a:tr>
              <a:tr h="39098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</a:rPr>
                        <a:t>Strečink </a:t>
                      </a:r>
                      <a:endParaRPr lang="cs-CZ" sz="1100" b="1" i="0" u="none" strike="noStrike" dirty="0">
                        <a:solidFill>
                          <a:srgbClr val="833C0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 dirty="0">
                          <a:effectLst/>
                        </a:rPr>
                        <a:t> </a:t>
                      </a:r>
                      <a:endParaRPr lang="cs-CZ" sz="10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49818517"/>
                  </a:ext>
                </a:extLst>
              </a:tr>
              <a:tr h="40727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</a:rPr>
                        <a:t>Hra</a:t>
                      </a:r>
                      <a:endParaRPr lang="cs-CZ" sz="1100" b="1" i="0" u="none" strike="noStrike" dirty="0">
                        <a:solidFill>
                          <a:srgbClr val="833C0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1" i="0" u="none" strike="noStrike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 dirty="0">
                          <a:effectLst/>
                        </a:rPr>
                        <a:t> </a:t>
                      </a:r>
                      <a:endParaRPr lang="cs-CZ" sz="10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 dirty="0">
                          <a:effectLst/>
                        </a:rPr>
                        <a:t> </a:t>
                      </a:r>
                      <a:endParaRPr lang="cs-CZ" sz="1000" b="1" i="0" u="none" strike="noStrike" dirty="0">
                        <a:solidFill>
                          <a:srgbClr val="1F386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07864851"/>
                  </a:ext>
                </a:extLst>
              </a:tr>
            </a:tbl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E0CF2EDA-3A9D-29E3-B2DD-6FB0EC23EC8C}"/>
              </a:ext>
            </a:extLst>
          </p:cNvPr>
          <p:cNvSpPr txBox="1"/>
          <p:nvPr/>
        </p:nvSpPr>
        <p:spPr>
          <a:xfrm>
            <a:off x="1618695" y="1713390"/>
            <a:ext cx="22476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b="1" dirty="0"/>
              <a:t>Tréninkové ukazatele</a:t>
            </a:r>
          </a:p>
        </p:txBody>
      </p:sp>
    </p:spTree>
    <p:extLst>
      <p:ext uri="{BB962C8B-B14F-4D97-AF65-F5344CB8AC3E}">
        <p14:creationId xmlns:p14="http://schemas.microsoft.com/office/powerpoint/2010/main" val="662895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3ADDFA-4B0B-C80F-8A5A-513D52D21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Sportovní výkonnost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0CF2EDA-3A9D-29E3-B2DD-6FB0EC23EC8C}"/>
              </a:ext>
            </a:extLst>
          </p:cNvPr>
          <p:cNvSpPr txBox="1"/>
          <p:nvPr/>
        </p:nvSpPr>
        <p:spPr>
          <a:xfrm>
            <a:off x="1618695" y="1713390"/>
            <a:ext cx="36487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b="1" dirty="0"/>
              <a:t>Databáze výsledků povinných testů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994C5A94-5908-EE86-62B9-789E2CD2A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889133"/>
              </p:ext>
            </p:extLst>
          </p:nvPr>
        </p:nvGraphicFramePr>
        <p:xfrm>
          <a:off x="1512256" y="2136262"/>
          <a:ext cx="9670096" cy="3784129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51097">
                  <a:extLst>
                    <a:ext uri="{9D8B030D-6E8A-4147-A177-3AD203B41FA5}">
                      <a16:colId xmlns:a16="http://schemas.microsoft.com/office/drawing/2014/main" val="3256398220"/>
                    </a:ext>
                  </a:extLst>
                </a:gridCol>
                <a:gridCol w="1051097">
                  <a:extLst>
                    <a:ext uri="{9D8B030D-6E8A-4147-A177-3AD203B41FA5}">
                      <a16:colId xmlns:a16="http://schemas.microsoft.com/office/drawing/2014/main" val="2510264062"/>
                    </a:ext>
                  </a:extLst>
                </a:gridCol>
                <a:gridCol w="840878">
                  <a:extLst>
                    <a:ext uri="{9D8B030D-6E8A-4147-A177-3AD203B41FA5}">
                      <a16:colId xmlns:a16="http://schemas.microsoft.com/office/drawing/2014/main" val="729051341"/>
                    </a:ext>
                  </a:extLst>
                </a:gridCol>
                <a:gridCol w="840878">
                  <a:extLst>
                    <a:ext uri="{9D8B030D-6E8A-4147-A177-3AD203B41FA5}">
                      <a16:colId xmlns:a16="http://schemas.microsoft.com/office/drawing/2014/main" val="4148626969"/>
                    </a:ext>
                  </a:extLst>
                </a:gridCol>
                <a:gridCol w="840878">
                  <a:extLst>
                    <a:ext uri="{9D8B030D-6E8A-4147-A177-3AD203B41FA5}">
                      <a16:colId xmlns:a16="http://schemas.microsoft.com/office/drawing/2014/main" val="3693997179"/>
                    </a:ext>
                  </a:extLst>
                </a:gridCol>
                <a:gridCol w="840878">
                  <a:extLst>
                    <a:ext uri="{9D8B030D-6E8A-4147-A177-3AD203B41FA5}">
                      <a16:colId xmlns:a16="http://schemas.microsoft.com/office/drawing/2014/main" val="1621010539"/>
                    </a:ext>
                  </a:extLst>
                </a:gridCol>
                <a:gridCol w="840878">
                  <a:extLst>
                    <a:ext uri="{9D8B030D-6E8A-4147-A177-3AD203B41FA5}">
                      <a16:colId xmlns:a16="http://schemas.microsoft.com/office/drawing/2014/main" val="2535899640"/>
                    </a:ext>
                  </a:extLst>
                </a:gridCol>
                <a:gridCol w="840878">
                  <a:extLst>
                    <a:ext uri="{9D8B030D-6E8A-4147-A177-3AD203B41FA5}">
                      <a16:colId xmlns:a16="http://schemas.microsoft.com/office/drawing/2014/main" val="1274721343"/>
                    </a:ext>
                  </a:extLst>
                </a:gridCol>
                <a:gridCol w="840878">
                  <a:extLst>
                    <a:ext uri="{9D8B030D-6E8A-4147-A177-3AD203B41FA5}">
                      <a16:colId xmlns:a16="http://schemas.microsoft.com/office/drawing/2014/main" val="3482562609"/>
                    </a:ext>
                  </a:extLst>
                </a:gridCol>
                <a:gridCol w="840878">
                  <a:extLst>
                    <a:ext uri="{9D8B030D-6E8A-4147-A177-3AD203B41FA5}">
                      <a16:colId xmlns:a16="http://schemas.microsoft.com/office/drawing/2014/main" val="921153706"/>
                    </a:ext>
                  </a:extLst>
                </a:gridCol>
                <a:gridCol w="840878">
                  <a:extLst>
                    <a:ext uri="{9D8B030D-6E8A-4147-A177-3AD203B41FA5}">
                      <a16:colId xmlns:a16="http://schemas.microsoft.com/office/drawing/2014/main" val="3336658924"/>
                    </a:ext>
                  </a:extLst>
                </a:gridCol>
              </a:tblGrid>
              <a:tr h="257074">
                <a:tc>
                  <a:txBody>
                    <a:bodyPr/>
                    <a:lstStyle/>
                    <a:p>
                      <a:pPr algn="l" fontAlgn="b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u="none" strike="noStrike" dirty="0">
                          <a:effectLst/>
                          <a:latin typeface="+mj-lt"/>
                        </a:rPr>
                        <a:t>2021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cs-CZ" sz="1100" b="1" u="none" strike="noStrike" dirty="0">
                          <a:effectLst/>
                          <a:latin typeface="+mj-lt"/>
                        </a:rPr>
                        <a:t>21/22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cs-CZ" sz="1100" b="1" u="none" strike="noStrike" dirty="0">
                          <a:effectLst/>
                          <a:latin typeface="+mj-lt"/>
                        </a:rPr>
                        <a:t>22/23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cs-CZ" sz="1100" b="1" u="none" strike="noStrike" dirty="0">
                          <a:effectLst/>
                          <a:latin typeface="+mj-lt"/>
                        </a:rPr>
                        <a:t>23/24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307532"/>
                  </a:ext>
                </a:extLst>
              </a:tr>
              <a:tr h="24679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 err="1">
                          <a:effectLst/>
                          <a:latin typeface="+mj-lt"/>
                        </a:rPr>
                        <a:t>Erog</a:t>
                      </a:r>
                      <a:r>
                        <a:rPr lang="cs-CZ" sz="1100" b="1" u="none" strike="noStrike" dirty="0">
                          <a:effectLst/>
                          <a:latin typeface="+mj-lt"/>
                        </a:rPr>
                        <a:t> 2 km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I.22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II.22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I.23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II.23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I.24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  <a:latin typeface="+mj-lt"/>
                        </a:rPr>
                        <a:t>II.24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40019664"/>
                  </a:ext>
                </a:extLst>
              </a:tr>
              <a:tr h="2570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  <a:latin typeface="+mj-lt"/>
                        </a:rPr>
                        <a:t>07:03,8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07:11,2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07:02,3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07:09,1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10900460"/>
                  </a:ext>
                </a:extLst>
              </a:tr>
              <a:tr h="24679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+mj-lt"/>
                        </a:rPr>
                        <a:t>Ergo 6 km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  <a:latin typeface="+mj-lt"/>
                        </a:rPr>
                        <a:t>XII.21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  <a:latin typeface="+mj-lt"/>
                        </a:rPr>
                        <a:t>III.22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XII.22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III.23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XII.23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III.24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84865122"/>
                  </a:ext>
                </a:extLst>
              </a:tr>
              <a:tr h="2570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  <a:latin typeface="+mj-lt"/>
                        </a:rPr>
                        <a:t>23:25,2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  <a:latin typeface="+mj-lt"/>
                        </a:rPr>
                        <a:t>23:26,4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22:44,0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23:26,4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64005755"/>
                  </a:ext>
                </a:extLst>
              </a:tr>
              <a:tr h="24679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+mj-lt"/>
                        </a:rPr>
                        <a:t>Test ANP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  <a:latin typeface="+mj-lt"/>
                        </a:rPr>
                        <a:t>XI.21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II.22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  <a:latin typeface="+mj-lt"/>
                        </a:rPr>
                        <a:t>V.22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XI.22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II.23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V.23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XI.23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II.24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V.24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54853881"/>
                  </a:ext>
                </a:extLst>
              </a:tr>
              <a:tr h="2570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237,0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231,0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61187759"/>
                  </a:ext>
                </a:extLst>
              </a:tr>
              <a:tr h="24679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+mj-lt"/>
                        </a:rPr>
                        <a:t>Běh 6 km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XI.21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III.22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XI.22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III.23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XI.23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III.24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02822256"/>
                  </a:ext>
                </a:extLst>
              </a:tr>
              <a:tr h="2570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  <a:latin typeface="+mj-lt"/>
                        </a:rPr>
                        <a:t>29:44,0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32:17,0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28:39,0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26:16,0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54494407"/>
                  </a:ext>
                </a:extLst>
              </a:tr>
              <a:tr h="24679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+mj-lt"/>
                        </a:rPr>
                        <a:t>Test síla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XI.21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I.22 60%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IV.22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  <a:latin typeface="+mj-lt"/>
                        </a:rPr>
                        <a:t>XI.22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I.23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IV.23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XI.23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I.24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IV.24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24448232"/>
                  </a:ext>
                </a:extLst>
              </a:tr>
              <a:tr h="2570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0/15/3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0/19/3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0/26/4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1/28/9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14/32/14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9295641"/>
                  </a:ext>
                </a:extLst>
              </a:tr>
              <a:tr h="24679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+mj-lt"/>
                        </a:rPr>
                        <a:t>MR Ergo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II.22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II.23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II.24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44374852"/>
                  </a:ext>
                </a:extLst>
              </a:tr>
              <a:tr h="2570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07:11,2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07:09,1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66458444"/>
                  </a:ext>
                </a:extLst>
              </a:tr>
              <a:tr h="24679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 err="1">
                          <a:effectLst/>
                          <a:latin typeface="+mj-lt"/>
                        </a:rPr>
                        <a:t>Výsl</a:t>
                      </a:r>
                      <a:r>
                        <a:rPr lang="cs-CZ" sz="1100" b="1" u="none" strike="noStrike" dirty="0">
                          <a:effectLst/>
                          <a:latin typeface="+mj-lt"/>
                        </a:rPr>
                        <a:t>. MR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37678600"/>
                  </a:ext>
                </a:extLst>
              </a:tr>
              <a:tr h="2570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30562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6348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00700E-19B0-4B0F-4003-DF4A8073A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Postupné cíle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663C5F03-1B02-9796-958B-1B37FC6E8F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038626"/>
              </p:ext>
            </p:extLst>
          </p:nvPr>
        </p:nvGraphicFramePr>
        <p:xfrm>
          <a:off x="1847850" y="2405602"/>
          <a:ext cx="5362576" cy="3597273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76804">
                  <a:extLst>
                    <a:ext uri="{9D8B030D-6E8A-4147-A177-3AD203B41FA5}">
                      <a16:colId xmlns:a16="http://schemas.microsoft.com/office/drawing/2014/main" val="2022268414"/>
                    </a:ext>
                  </a:extLst>
                </a:gridCol>
                <a:gridCol w="4085772">
                  <a:extLst>
                    <a:ext uri="{9D8B030D-6E8A-4147-A177-3AD203B41FA5}">
                      <a16:colId xmlns:a16="http://schemas.microsoft.com/office/drawing/2014/main" val="2570000728"/>
                    </a:ext>
                  </a:extLst>
                </a:gridCol>
              </a:tblGrid>
              <a:tr h="39969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</a:rPr>
                        <a:t>2024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>
                          <a:effectLst/>
                        </a:rPr>
                        <a:t>Kvalifikace OH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37416419"/>
                  </a:ext>
                </a:extLst>
              </a:tr>
              <a:tr h="39969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</a:rPr>
                        <a:t>2025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MS sen A, umístění do 12. místa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66546538"/>
                  </a:ext>
                </a:extLst>
              </a:tr>
              <a:tr h="39969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>
                          <a:effectLst/>
                        </a:rPr>
                        <a:t>2026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MS sen A, umístění do 9. místa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52052427"/>
                  </a:ext>
                </a:extLst>
              </a:tr>
              <a:tr h="39969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</a:rPr>
                        <a:t>2027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>
                          <a:effectLst/>
                        </a:rPr>
                        <a:t>MS sen A, kvalifikace na OH 2028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57263496"/>
                  </a:ext>
                </a:extLst>
              </a:tr>
              <a:tr h="39969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>
                          <a:effectLst/>
                        </a:rPr>
                        <a:t>2028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>
                          <a:effectLst/>
                        </a:rPr>
                        <a:t>Start na OH 2028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13699116"/>
                  </a:ext>
                </a:extLst>
              </a:tr>
              <a:tr h="39969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</a:rPr>
                        <a:t>2029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>
                          <a:effectLst/>
                        </a:rPr>
                        <a:t> 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48530470"/>
                  </a:ext>
                </a:extLst>
              </a:tr>
              <a:tr h="39969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</a:rPr>
                        <a:t>2030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>
                          <a:effectLst/>
                        </a:rPr>
                        <a:t> 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1706330"/>
                  </a:ext>
                </a:extLst>
              </a:tr>
              <a:tr h="39969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</a:rPr>
                        <a:t>2031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>
                          <a:effectLst/>
                        </a:rPr>
                        <a:t> 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14428893"/>
                  </a:ext>
                </a:extLst>
              </a:tr>
              <a:tr h="39969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</a:rPr>
                        <a:t>2032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 dirty="0">
                          <a:effectLst/>
                        </a:rPr>
                        <a:t>Fiále OH 2032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0563940"/>
                  </a:ext>
                </a:extLst>
              </a:tr>
            </a:tbl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ED697881-9377-4833-271B-C34D4698DC47}"/>
              </a:ext>
            </a:extLst>
          </p:cNvPr>
          <p:cNvSpPr txBox="1"/>
          <p:nvPr/>
        </p:nvSpPr>
        <p:spPr>
          <a:xfrm>
            <a:off x="1938292" y="1713390"/>
            <a:ext cx="18517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b="1" dirty="0"/>
              <a:t>Olympijské cykly</a:t>
            </a:r>
          </a:p>
        </p:txBody>
      </p:sp>
    </p:spTree>
    <p:extLst>
      <p:ext uri="{BB962C8B-B14F-4D97-AF65-F5344CB8AC3E}">
        <p14:creationId xmlns:p14="http://schemas.microsoft.com/office/powerpoint/2010/main" val="2080469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AA9370-EA8F-BE84-D813-69ED04F1E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Spolupráce s Ústředním trenérem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572707C-2545-1800-9689-85006D2EB0D5}"/>
              </a:ext>
            </a:extLst>
          </p:cNvPr>
          <p:cNvSpPr txBox="1"/>
          <p:nvPr/>
        </p:nvSpPr>
        <p:spPr>
          <a:xfrm>
            <a:off x="1544714" y="2246050"/>
            <a:ext cx="918838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Nové metody hodnocení výkonnosti</a:t>
            </a:r>
          </a:p>
          <a:p>
            <a:endParaRPr lang="cs-CZ" dirty="0"/>
          </a:p>
          <a:p>
            <a:r>
              <a:rPr lang="cs-CZ" dirty="0"/>
              <a:t>	1. „Zlatý standard“ (GS)</a:t>
            </a:r>
          </a:p>
          <a:p>
            <a:r>
              <a:rPr lang="cs-CZ" dirty="0"/>
              <a:t>	2. Přepočet zlatého času v testu na 2000 m dle aktuální hmotnosti sportovce</a:t>
            </a:r>
          </a:p>
          <a:p>
            <a:r>
              <a:rPr lang="cs-CZ" dirty="0"/>
              <a:t>	3. Porovnání odstupu od hodnoty GS v procentech (podium – 100%)</a:t>
            </a:r>
          </a:p>
          <a:p>
            <a:r>
              <a:rPr lang="cs-CZ" dirty="0"/>
              <a:t>	4. Přepočet výkonu v testu na 2000 m na aktuální hmotnost sportovce (W/kg)</a:t>
            </a:r>
          </a:p>
          <a:p>
            <a:endParaRPr lang="cs-CZ" dirty="0"/>
          </a:p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Propojení hodnot se systémem přípravy reprezentačního družstva</a:t>
            </a:r>
          </a:p>
        </p:txBody>
      </p:sp>
    </p:spTree>
    <p:extLst>
      <p:ext uri="{BB962C8B-B14F-4D97-AF65-F5344CB8AC3E}">
        <p14:creationId xmlns:p14="http://schemas.microsoft.com/office/powerpoint/2010/main" val="555609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F509D3-FF18-CDD8-C751-B324E5FA7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Spolupráce s Ústředním trenérem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5BAB326E-D256-3EB4-BBA6-82AC71284A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309577"/>
              </p:ext>
            </p:extLst>
          </p:nvPr>
        </p:nvGraphicFramePr>
        <p:xfrm>
          <a:off x="1828800" y="2309659"/>
          <a:ext cx="7677149" cy="3630612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147249">
                  <a:extLst>
                    <a:ext uri="{9D8B030D-6E8A-4147-A177-3AD203B41FA5}">
                      <a16:colId xmlns:a16="http://schemas.microsoft.com/office/drawing/2014/main" val="4063586969"/>
                    </a:ext>
                  </a:extLst>
                </a:gridCol>
                <a:gridCol w="1382475">
                  <a:extLst>
                    <a:ext uri="{9D8B030D-6E8A-4147-A177-3AD203B41FA5}">
                      <a16:colId xmlns:a16="http://schemas.microsoft.com/office/drawing/2014/main" val="3202410902"/>
                    </a:ext>
                  </a:extLst>
                </a:gridCol>
                <a:gridCol w="1382475">
                  <a:extLst>
                    <a:ext uri="{9D8B030D-6E8A-4147-A177-3AD203B41FA5}">
                      <a16:colId xmlns:a16="http://schemas.microsoft.com/office/drawing/2014/main" val="1345006628"/>
                    </a:ext>
                  </a:extLst>
                </a:gridCol>
                <a:gridCol w="1382475">
                  <a:extLst>
                    <a:ext uri="{9D8B030D-6E8A-4147-A177-3AD203B41FA5}">
                      <a16:colId xmlns:a16="http://schemas.microsoft.com/office/drawing/2014/main" val="543128148"/>
                    </a:ext>
                  </a:extLst>
                </a:gridCol>
                <a:gridCol w="1382475">
                  <a:extLst>
                    <a:ext uri="{9D8B030D-6E8A-4147-A177-3AD203B41FA5}">
                      <a16:colId xmlns:a16="http://schemas.microsoft.com/office/drawing/2014/main" val="4293658891"/>
                    </a:ext>
                  </a:extLst>
                </a:gridCol>
              </a:tblGrid>
              <a:tr h="605102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 dirty="0">
                          <a:effectLst/>
                        </a:rPr>
                        <a:t>Time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 dirty="0" err="1">
                          <a:effectLst/>
                        </a:rPr>
                        <a:t>Weight</a:t>
                      </a:r>
                      <a:r>
                        <a:rPr lang="cs-CZ" sz="1100" b="1" u="none" strike="noStrike" dirty="0">
                          <a:effectLst/>
                        </a:rPr>
                        <a:t> (kg)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 dirty="0">
                          <a:effectLst/>
                        </a:rPr>
                        <a:t>%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 dirty="0">
                          <a:effectLst/>
                        </a:rPr>
                        <a:t>Senior A GST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97178233"/>
                  </a:ext>
                </a:extLst>
              </a:tr>
              <a:tr h="302551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 dirty="0" err="1">
                          <a:effectLst/>
                        </a:rPr>
                        <a:t>Women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06:40,0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06:40,0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11935682"/>
                  </a:ext>
                </a:extLst>
              </a:tr>
              <a:tr h="302551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 dirty="0" err="1">
                          <a:effectLst/>
                        </a:rPr>
                        <a:t>Men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05:45,0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05:45,0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03575973"/>
                  </a:ext>
                </a:extLst>
              </a:tr>
              <a:tr h="302551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>
                          <a:effectLst/>
                        </a:rPr>
                        <a:t>LW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07:00,0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06:40,0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20454174"/>
                  </a:ext>
                </a:extLst>
              </a:tr>
              <a:tr h="302551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 dirty="0">
                          <a:effectLst/>
                        </a:rPr>
                        <a:t>LM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06:04,4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05:45,0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60748990"/>
                  </a:ext>
                </a:extLst>
              </a:tr>
              <a:tr h="302551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 dirty="0">
                          <a:effectLst/>
                        </a:rPr>
                        <a:t>U23 </a:t>
                      </a:r>
                      <a:r>
                        <a:rPr lang="cs-CZ" sz="1100" b="1" u="none" strike="noStrike" dirty="0" err="1">
                          <a:effectLst/>
                        </a:rPr>
                        <a:t>Women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06:52,4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72,75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97%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06:40,0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35690024"/>
                  </a:ext>
                </a:extLst>
              </a:tr>
              <a:tr h="302551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>
                          <a:effectLst/>
                        </a:rPr>
                        <a:t>U23 Men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05:55,7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92,15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97%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05:45,0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00583185"/>
                  </a:ext>
                </a:extLst>
              </a:tr>
              <a:tr h="302551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 dirty="0">
                          <a:effectLst/>
                        </a:rPr>
                        <a:t>U23 LW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07:13,0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59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06:40,0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10070742"/>
                  </a:ext>
                </a:extLst>
              </a:tr>
              <a:tr h="302551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 dirty="0">
                          <a:effectLst/>
                        </a:rPr>
                        <a:t>U23 LM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06:16,0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05:45,0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57308712"/>
                  </a:ext>
                </a:extLst>
              </a:tr>
              <a:tr h="302551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 dirty="0">
                          <a:effectLst/>
                        </a:rPr>
                        <a:t>U19 </a:t>
                      </a:r>
                      <a:r>
                        <a:rPr lang="cs-CZ" sz="1100" b="1" u="none" strike="noStrike" dirty="0" err="1">
                          <a:effectLst/>
                        </a:rPr>
                        <a:t>Women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07:05,5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70,5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94%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06:40,0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70149075"/>
                  </a:ext>
                </a:extLst>
              </a:tr>
              <a:tr h="302551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 dirty="0">
                          <a:effectLst/>
                        </a:rPr>
                        <a:t>U19 </a:t>
                      </a:r>
                      <a:r>
                        <a:rPr lang="cs-CZ" sz="1100" b="1" u="none" strike="noStrike" dirty="0" err="1">
                          <a:effectLst/>
                        </a:rPr>
                        <a:t>Men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06:07,0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89,3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</a:rPr>
                        <a:t>94%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</a:rPr>
                        <a:t>05:45,0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3793494"/>
                  </a:ext>
                </a:extLst>
              </a:tr>
            </a:tbl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A18D435C-0AE6-CE90-EC50-F39F926A1C18}"/>
              </a:ext>
            </a:extLst>
          </p:cNvPr>
          <p:cNvSpPr txBox="1"/>
          <p:nvPr/>
        </p:nvSpPr>
        <p:spPr>
          <a:xfrm>
            <a:off x="1938292" y="1713390"/>
            <a:ext cx="1776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b="1" dirty="0"/>
              <a:t>„Gold standard“</a:t>
            </a:r>
          </a:p>
        </p:txBody>
      </p:sp>
    </p:spTree>
    <p:extLst>
      <p:ext uri="{BB962C8B-B14F-4D97-AF65-F5344CB8AC3E}">
        <p14:creationId xmlns:p14="http://schemas.microsoft.com/office/powerpoint/2010/main" val="1582700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61DB9D-E55B-5D81-0CCE-A798C0055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informace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6515F89-2560-39DB-C8FC-6B4AD62873CD}"/>
              </a:ext>
            </a:extLst>
          </p:cNvPr>
          <p:cNvSpPr txBox="1"/>
          <p:nvPr/>
        </p:nvSpPr>
        <p:spPr>
          <a:xfrm>
            <a:off x="1751892" y="1654475"/>
            <a:ext cx="6726186" cy="4670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Schůzka 7.11.2023 s ředitelem RSC Olymp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s-CZ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dirty="0">
                <a:ea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cs-CZ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adání pro RVA 2024 (LAV)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cs-CZ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Konference Mosty,  5.12. 2023 Chodov</a:t>
            </a:r>
          </a:p>
          <a:p>
            <a:pPr marL="742950" lvl="1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1600" b="0" i="0" dirty="0">
                <a:solidFill>
                  <a:srgbClr val="121619"/>
                </a:solidFill>
                <a:effectLst/>
              </a:rPr>
              <a:t>Italský trenér Sergio </a:t>
            </a:r>
            <a:r>
              <a:rPr lang="cs-CZ" sz="1600" b="0" i="0" dirty="0" err="1">
                <a:solidFill>
                  <a:srgbClr val="121619"/>
                </a:solidFill>
                <a:effectLst/>
              </a:rPr>
              <a:t>Scariolo</a:t>
            </a:r>
            <a:r>
              <a:rPr lang="cs-CZ" sz="1600" b="0" i="0" dirty="0">
                <a:solidFill>
                  <a:srgbClr val="121619"/>
                </a:solidFill>
                <a:effectLst/>
              </a:rPr>
              <a:t>, který má za sebou veleúspěšná angažmá ve své rodné zemi, Španělsku i americké NBA</a:t>
            </a:r>
            <a:endParaRPr lang="cs-CZ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cs-CZ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dirty="0">
                <a:ea typeface="Calibri" panose="020F0502020204030204" pitchFamily="34" charset="0"/>
                <a:cs typeface="Times New Roman" panose="02020603050405020304" pitchFamily="18" charset="0"/>
              </a:rPr>
              <a:t>Konference LTDA, 6.12. 2023 Chodov</a:t>
            </a:r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Škola, jako nedílný partner</a:t>
            </a:r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1600" dirty="0">
                <a:ea typeface="Calibri" panose="020F0502020204030204" pitchFamily="34" charset="0"/>
                <a:cs typeface="Times New Roman" panose="02020603050405020304" pitchFamily="18" charset="0"/>
              </a:rPr>
              <a:t>Svazové akademie</a:t>
            </a:r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Trénink </a:t>
            </a:r>
            <a:r>
              <a:rPr lang="cs-CZ" sz="1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postury</a:t>
            </a:r>
            <a:endParaRPr lang="cs-CZ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878846"/>
      </p:ext>
    </p:extLst>
  </p:cSld>
  <p:clrMapOvr>
    <a:masterClrMapping/>
  </p:clrMapOvr>
</p:sld>
</file>

<file path=ppt/theme/theme1.xml><?xml version="1.0" encoding="utf-8"?>
<a:theme xmlns:a="http://schemas.openxmlformats.org/drawingml/2006/main" name="Směsi">
  <a:themeElements>
    <a:clrScheme name="Směsi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Směs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alt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alt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měsi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ěsi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ěsi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</TotalTime>
  <Words>1129</Words>
  <Application>Microsoft Macintosh PowerPoint</Application>
  <PresentationFormat>Širokoúhlá obrazovka</PresentationFormat>
  <Paragraphs>387</Paragraphs>
  <Slides>14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22" baseType="lpstr">
      <vt:lpstr>Arial</vt:lpstr>
      <vt:lpstr>Calibri</vt:lpstr>
      <vt:lpstr>Segoe UI</vt:lpstr>
      <vt:lpstr>Tahoma</vt:lpstr>
      <vt:lpstr>Times New Roman</vt:lpstr>
      <vt:lpstr>Wingdings</vt:lpstr>
      <vt:lpstr>Směsi</vt:lpstr>
      <vt:lpstr>Imaging.Document</vt:lpstr>
      <vt:lpstr>Rozvojové rozhovory</vt:lpstr>
      <vt:lpstr>Nejčastější témata</vt:lpstr>
      <vt:lpstr>Předběžné závěry</vt:lpstr>
      <vt:lpstr>Překážky sportovního růstu</vt:lpstr>
      <vt:lpstr>Složka veslaře</vt:lpstr>
      <vt:lpstr>Roční cyklus</vt:lpstr>
      <vt:lpstr>Sportovní výkonnost</vt:lpstr>
      <vt:lpstr>Sportovní výkonnost</vt:lpstr>
      <vt:lpstr>Sportovní výkonnost</vt:lpstr>
      <vt:lpstr>Sportovní výkonnost</vt:lpstr>
      <vt:lpstr>Postupné cíle</vt:lpstr>
      <vt:lpstr>Spolupráce s Ústředním trenérem</vt:lpstr>
      <vt:lpstr>Spolupráce s Ústředním trenérem</vt:lpstr>
      <vt:lpstr>Další informace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Rozvojové rozhovory</dc:title>
  <dc:creator>Přemysl Panuška</dc:creator>
  <cp:lastModifiedBy>Veronika Vicany</cp:lastModifiedBy>
  <cp:revision>4</cp:revision>
  <dcterms:created xsi:type="dcterms:W3CDTF">2023-11-27T08:23:14Z</dcterms:created>
  <dcterms:modified xsi:type="dcterms:W3CDTF">2023-12-05T11:30:35Z</dcterms:modified>
</cp:coreProperties>
</file>