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4" r:id="rId3"/>
    <p:sldId id="28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8" r:id="rId16"/>
    <p:sldId id="281" r:id="rId17"/>
    <p:sldId id="275" r:id="rId18"/>
    <p:sldId id="268" r:id="rId19"/>
    <p:sldId id="271" r:id="rId20"/>
    <p:sldId id="274" r:id="rId21"/>
    <p:sldId id="272" r:id="rId22"/>
    <p:sldId id="273" r:id="rId23"/>
    <p:sldId id="269" r:id="rId24"/>
    <p:sldId id="279" r:id="rId25"/>
    <p:sldId id="280" r:id="rId26"/>
    <p:sldId id="277" r:id="rId27"/>
    <p:sldId id="287" r:id="rId28"/>
    <p:sldId id="286" r:id="rId29"/>
    <p:sldId id="291" r:id="rId30"/>
    <p:sldId id="292" r:id="rId31"/>
    <p:sldId id="284" r:id="rId32"/>
    <p:sldId id="285" r:id="rId33"/>
    <p:sldId id="283" r:id="rId34"/>
    <p:sldId id="293" r:id="rId35"/>
    <p:sldId id="282" r:id="rId36"/>
    <p:sldId id="276" r:id="rId3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4"/>
    <a:srgbClr val="0037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83452068491513E-2"/>
          <c:y val="5.0713336732568934E-2"/>
          <c:w val="0.9199029126213597"/>
          <c:h val="0.776305126860901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Hodin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22520">
              <a:solidFill>
                <a:srgbClr val="000000"/>
              </a:solidFill>
              <a:prstDash val="solid"/>
            </a:ln>
          </c:spPr>
          <c:invertIfNegative val="0"/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2520">
                <a:solidFill>
                  <a:srgbClr val="000000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2520">
                <a:solidFill>
                  <a:srgbClr val="000000"/>
                </a:solidFill>
                <a:prstDash val="solid"/>
              </a:ln>
            </c:spPr>
          </c:dPt>
          <c:cat>
            <c:numRef>
              <c:f>Sheet1!$B$1:$M$1</c:f>
              <c:numCache>
                <c:formatCode>General</c:formatCode>
                <c:ptCount val="12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</c:numCache>
            </c:numRef>
          </c:cat>
          <c:val>
            <c:numRef>
              <c:f>Sheet1!$B$2:$M$2</c:f>
              <c:numCache>
                <c:formatCode>General</c:formatCode>
                <c:ptCount val="12"/>
                <c:pt idx="0">
                  <c:v>360</c:v>
                </c:pt>
                <c:pt idx="1">
                  <c:v>431</c:v>
                </c:pt>
                <c:pt idx="2">
                  <c:v>514</c:v>
                </c:pt>
                <c:pt idx="3">
                  <c:v>597</c:v>
                </c:pt>
                <c:pt idx="4">
                  <c:v>631</c:v>
                </c:pt>
                <c:pt idx="5">
                  <c:v>665</c:v>
                </c:pt>
                <c:pt idx="6">
                  <c:v>698</c:v>
                </c:pt>
                <c:pt idx="7">
                  <c:v>731</c:v>
                </c:pt>
                <c:pt idx="8">
                  <c:v>747</c:v>
                </c:pt>
                <c:pt idx="9">
                  <c:v>763</c:v>
                </c:pt>
                <c:pt idx="10">
                  <c:v>779</c:v>
                </c:pt>
                <c:pt idx="11">
                  <c:v>795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rgbClr val="993366"/>
            </a:solidFill>
            <a:ln w="2252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Sheet1!$B$1:$M$1</c:f>
              <c:numCache>
                <c:formatCode>General</c:formatCode>
                <c:ptCount val="12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</c:numCache>
            </c:numRef>
          </c:cat>
          <c:val>
            <c:numRef>
              <c:f>Sheet1!$B$3:$M$3</c:f>
              <c:numCache>
                <c:formatCode>General</c:formatCode>
                <c:ptCount val="12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FFFFCC"/>
            </a:solidFill>
            <a:ln w="2252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Sheet1!$B$1:$M$1</c:f>
              <c:numCache>
                <c:formatCode>General</c:formatCode>
                <c:ptCount val="12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</c:numCache>
            </c:numRef>
          </c:cat>
          <c:val>
            <c:numRef>
              <c:f>Sheet1!$B$4:$M$4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047056"/>
        <c:axId val="278047448"/>
      </c:barChart>
      <c:dateAx>
        <c:axId val="278047056"/>
        <c:scaling>
          <c:orientation val="minMax"/>
          <c:max val="30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cs-CZ" sz="1000">
                    <a:latin typeface="+mn-lt"/>
                  </a:rPr>
                  <a:t>Věk</a:t>
                </a:r>
                <a:r>
                  <a:rPr lang="cs-CZ" sz="1000" baseline="0">
                    <a:latin typeface="+mn-lt"/>
                  </a:rPr>
                  <a:t> sportovce</a:t>
                </a:r>
                <a:endParaRPr lang="cs-CZ" sz="100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49029126213592233"/>
              <c:y val="0.90204081632653776"/>
            </c:manualLayout>
          </c:layout>
          <c:overlay val="0"/>
          <c:spPr>
            <a:noFill/>
            <a:ln w="45040">
              <a:noFill/>
            </a:ln>
          </c:spPr>
        </c:title>
        <c:numFmt formatCode="General" sourceLinked="1"/>
        <c:majorTickMark val="out"/>
        <c:minorTickMark val="none"/>
        <c:tickLblPos val="low"/>
        <c:spPr>
          <a:ln w="563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78047448"/>
        <c:crosses val="autoZero"/>
        <c:auto val="0"/>
        <c:lblOffset val="100"/>
        <c:baseTimeUnit val="days"/>
        <c:majorUnit val="1"/>
        <c:minorUnit val="1"/>
      </c:dateAx>
      <c:valAx>
        <c:axId val="278047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563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78047056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17130271910455555"/>
          <c:y val="0.12244888579287135"/>
          <c:w val="0.10128935140745536"/>
          <c:h val="7.1624700826924681E-2"/>
        </c:manualLayout>
      </c:layout>
      <c:overlay val="0"/>
      <c:spPr>
        <a:noFill/>
        <a:ln w="5630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+mn-lt"/>
              <a:ea typeface="Arial"/>
              <a:cs typeface="Arial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06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175925925925925E-2"/>
          <c:y val="2.7290657784667809E-2"/>
          <c:w val="0.79439814814814813"/>
          <c:h val="0.77830305927215182"/>
        </c:manualLayout>
      </c:layout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Specifické zatížení</c:v>
                </c:pt>
              </c:strCache>
            </c:strRef>
          </c:tx>
          <c:spPr>
            <a:ln w="28575">
              <a:prstDash val="dash"/>
            </a:ln>
          </c:spPr>
          <c:marker>
            <c:symbol val="none"/>
          </c:marker>
          <c:cat>
            <c:strRef>
              <c:f>List1!$B$1:$J$1</c:f>
              <c:strCache>
                <c:ptCount val="9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</c:strCache>
            </c:strRef>
          </c:cat>
          <c:val>
            <c:numRef>
              <c:f>List1!$B$2:$J$2</c:f>
              <c:numCache>
                <c:formatCode>General</c:formatCode>
                <c:ptCount val="9"/>
                <c:pt idx="0">
                  <c:v>1.1000000000000001</c:v>
                </c:pt>
                <c:pt idx="1">
                  <c:v>1.27</c:v>
                </c:pt>
                <c:pt idx="2">
                  <c:v>1.42</c:v>
                </c:pt>
                <c:pt idx="3">
                  <c:v>1.54</c:v>
                </c:pt>
                <c:pt idx="4">
                  <c:v>1.73</c:v>
                </c:pt>
                <c:pt idx="5">
                  <c:v>1.92</c:v>
                </c:pt>
                <c:pt idx="6">
                  <c:v>2.2000000000000002</c:v>
                </c:pt>
                <c:pt idx="7">
                  <c:v>2.6</c:v>
                </c:pt>
                <c:pt idx="8">
                  <c:v>3.1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Všeobecná příprava</c:v>
                </c:pt>
              </c:strCache>
            </c:strRef>
          </c:tx>
          <c:spPr>
            <a:ln w="28575">
              <a:solidFill>
                <a:schemeClr val="accent6">
                  <a:lumMod val="50000"/>
                </a:schemeClr>
              </a:solidFill>
              <a:prstDash val="dashDot"/>
            </a:ln>
          </c:spPr>
          <c:marker>
            <c:symbol val="none"/>
          </c:marker>
          <c:cat>
            <c:strRef>
              <c:f>List1!$B$1:$J$1</c:f>
              <c:strCache>
                <c:ptCount val="9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</c:strCache>
            </c:strRef>
          </c:cat>
          <c:val>
            <c:numRef>
              <c:f>List1!$B$3:$J$3</c:f>
              <c:numCache>
                <c:formatCode>General</c:formatCode>
                <c:ptCount val="9"/>
                <c:pt idx="0">
                  <c:v>1</c:v>
                </c:pt>
                <c:pt idx="1">
                  <c:v>1.2</c:v>
                </c:pt>
                <c:pt idx="2">
                  <c:v>1.36</c:v>
                </c:pt>
                <c:pt idx="3">
                  <c:v>1.47</c:v>
                </c:pt>
                <c:pt idx="4">
                  <c:v>1.53</c:v>
                </c:pt>
                <c:pt idx="5">
                  <c:v>1.5</c:v>
                </c:pt>
                <c:pt idx="6">
                  <c:v>1.43</c:v>
                </c:pt>
                <c:pt idx="7">
                  <c:v>1.33</c:v>
                </c:pt>
                <c:pt idx="8">
                  <c:v>1.2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42352"/>
        <c:axId val="278049408"/>
      </c:lineChart>
      <c:catAx>
        <c:axId val="278042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 dirty="0" smtClean="0"/>
                  <a:t>Věk sportovce</a:t>
                </a:r>
                <a:endParaRPr lang="cs-CZ" dirty="0"/>
              </a:p>
            </c:rich>
          </c:tx>
          <c:layout>
            <c:manualLayout>
              <c:xMode val="edge"/>
              <c:yMode val="edge"/>
              <c:x val="0.41134259259259282"/>
              <c:y val="0.9396625421822265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278049408"/>
        <c:crosses val="autoZero"/>
        <c:auto val="1"/>
        <c:lblAlgn val="ctr"/>
        <c:lblOffset val="100"/>
        <c:noMultiLvlLbl val="0"/>
      </c:catAx>
      <c:valAx>
        <c:axId val="2780494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cs-CZ" sz="1000"/>
                  <a:t>Objem  zatížení</a:t>
                </a:r>
              </a:p>
            </c:rich>
          </c:tx>
          <c:layout>
            <c:manualLayout>
              <c:xMode val="edge"/>
              <c:yMode val="edge"/>
              <c:x val="2.3148148148148147E-2"/>
              <c:y val="0.35144825646794181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crossAx val="278042352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3895833333333679"/>
          <c:y val="0.11475034370703678"/>
          <c:w val="0.29854166666666682"/>
          <c:h val="0.15938820147481594"/>
        </c:manualLayout>
      </c:layout>
      <c:overlay val="1"/>
      <c:txPr>
        <a:bodyPr/>
        <a:lstStyle/>
        <a:p>
          <a:pPr>
            <a:defRPr sz="10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371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438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16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95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99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4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08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51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4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59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57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96557-7E6E-4B92-88DC-3C495BA44DB3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A432F-550C-42B1-A7CE-E6B3AB2EB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3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oleObject" Target="../embeddings/Microsoft_Excel_97-2003_Worksheet1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47117"/>
            <a:ext cx="80962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www.worldrowing.com/mm/Photo/Photos/PhotosGeneral/11/79/51/117951_12-LG-S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916832"/>
            <a:ext cx="8096250" cy="455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7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2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worldrowing.com/mm/Photo/Photos/PhotosGeneral/11/79/46/117946_12-LG-S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5"/>
            <a:ext cx="8208912" cy="461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39552" y="332656"/>
            <a:ext cx="766581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i="1" dirty="0"/>
              <a:t>Sportovní systém přípravy juniorského družstva v </a:t>
            </a:r>
            <a:r>
              <a:rPr lang="cs-CZ" sz="2400" b="1" i="1" dirty="0" smtClean="0"/>
              <a:t>Německu</a:t>
            </a:r>
            <a:endParaRPr lang="cs-CZ" sz="2400" b="1" i="1" dirty="0"/>
          </a:p>
          <a:p>
            <a:r>
              <a:rPr lang="cs-CZ" sz="1400" b="1" i="1" dirty="0"/>
              <a:t/>
            </a:r>
            <a:br>
              <a:rPr lang="cs-CZ" sz="1400" b="1" i="1" dirty="0"/>
            </a:br>
            <a:r>
              <a:rPr lang="cs-CZ" sz="2400" b="1" i="1" dirty="0"/>
              <a:t>Jihlava, 24.1.2014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229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0050"/>
            <a:ext cx="80772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5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9575"/>
            <a:ext cx="8077200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364088" y="2063750"/>
            <a:ext cx="309634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Dlouhodobý rozvoj výkonnosti veslaře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Výchozí situace v Německu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Systém tří regionálních seskupeních</a:t>
            </a:r>
          </a:p>
          <a:p>
            <a:endParaRPr lang="cs-CZ" sz="1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Tréninkové priority podle disciplín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Fáze přípravy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Soutěžní kalendář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Testovací baterie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Výkon na veslařském ergometru</a:t>
            </a:r>
          </a:p>
          <a:p>
            <a:endParaRPr lang="cs-CZ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Reprezentační výběr juniorů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Antropometrické parametry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Věkové složení družstva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Tvorba týmu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Přípravné tréninkové tábory</a:t>
            </a:r>
          </a:p>
          <a:p>
            <a:endParaRPr lang="cs-CZ" sz="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Srovnání juniorských časů</a:t>
            </a:r>
          </a:p>
          <a:p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Tabulka medailových výkonů</a:t>
            </a:r>
            <a:endParaRPr lang="cs-CZ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0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409575"/>
            <a:ext cx="8086725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572000" y="4850576"/>
            <a:ext cx="26500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10-12  všestranná, obecná příprava 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13-14  základní prvky tréninku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15-16  rozvoj prvků tréninku 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17-23  propojený tréninkový systém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22+     vrcholový trénink</a:t>
            </a:r>
            <a:endParaRPr lang="en-GB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27584" y="1412776"/>
            <a:ext cx="2981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Dlouhodobý rozvoj sportovce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59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409575"/>
            <a:ext cx="8086725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572000" y="4850576"/>
            <a:ext cx="26500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10-12  všestranná, obecná příprava 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13-14  základní prvky tréninku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15-16  rozvoj prvků tréninku 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17-23  propojený tréninkový systém</a:t>
            </a:r>
          </a:p>
          <a:p>
            <a:r>
              <a:rPr lang="cs-CZ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22+     vrcholový trénink</a:t>
            </a:r>
            <a:endParaRPr lang="en-GB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27584" y="1412776"/>
            <a:ext cx="2981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Dlouhodobý rozvoj sportovce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587379"/>
              </p:ext>
            </p:extLst>
          </p:nvPr>
        </p:nvGraphicFramePr>
        <p:xfrm>
          <a:off x="837456" y="1780117"/>
          <a:ext cx="74789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792"/>
                <a:gridCol w="1495792"/>
                <a:gridCol w="1495792"/>
                <a:gridCol w="1495792"/>
                <a:gridCol w="1495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Věk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Jedn</a:t>
                      </a:r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.</a:t>
                      </a:r>
                      <a:r>
                        <a:rPr lang="cs-CZ" sz="1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za </a:t>
                      </a:r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týden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Hod.</a:t>
                      </a:r>
                      <a:r>
                        <a:rPr lang="cs-CZ" sz="1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za </a:t>
                      </a:r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týden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Skladba zatížení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specifické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obecné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10 - 12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 – 3,5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 – 3,5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30%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70%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13 - 14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 – 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4 - 7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45%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55%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15 - 16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 –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50%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50%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17 - 18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9 – 11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10 - 14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55%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45%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19</a:t>
                      </a:r>
                      <a:r>
                        <a:rPr lang="cs-CZ" sz="1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- 23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 – 13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15 - 18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60%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40%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22+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15+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18 - 25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65 – 70%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30 – 35%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09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/>
          <p:cNvGraphicFramePr/>
          <p:nvPr>
            <p:extLst>
              <p:ext uri="{D42A27DB-BD31-4B8C-83A1-F6EECF244321}">
                <p14:modId xmlns:p14="http://schemas.microsoft.com/office/powerpoint/2010/main" val="1526156321"/>
              </p:ext>
            </p:extLst>
          </p:nvPr>
        </p:nvGraphicFramePr>
        <p:xfrm>
          <a:off x="554297" y="629980"/>
          <a:ext cx="568863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délník 2"/>
          <p:cNvSpPr/>
          <p:nvPr/>
        </p:nvSpPr>
        <p:spPr>
          <a:xfrm>
            <a:off x="539552" y="260648"/>
            <a:ext cx="4631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Postupný nárůst ročního tréninkového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zatížení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2048"/>
              </p:ext>
            </p:extLst>
          </p:nvPr>
        </p:nvGraphicFramePr>
        <p:xfrm>
          <a:off x="3275856" y="3861048"/>
          <a:ext cx="504706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1766"/>
                <a:gridCol w="1261766"/>
                <a:gridCol w="1261766"/>
                <a:gridCol w="1261766"/>
              </a:tblGrid>
              <a:tr h="329179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Věk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Hod.</a:t>
                      </a:r>
                      <a:r>
                        <a:rPr lang="cs-CZ" sz="1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za </a:t>
                      </a:r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týden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Specifické</a:t>
                      </a:r>
                    </a:p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hod.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Obecné</a:t>
                      </a:r>
                    </a:p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hod.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9179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10 - 12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 – 3,5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9179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13 - 14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4 - 7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110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140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9179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15 - 16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9179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17 - 18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10 - 14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300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250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9179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19</a:t>
                      </a:r>
                      <a:r>
                        <a:rPr lang="cs-CZ" sz="1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- 23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15 - 18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480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320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9179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22+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18 - 25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650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350</a:t>
                      </a:r>
                      <a:endParaRPr lang="en-GB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02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/>
          <p:cNvGraphicFramePr/>
          <p:nvPr>
            <p:extLst>
              <p:ext uri="{D42A27DB-BD31-4B8C-83A1-F6EECF244321}">
                <p14:modId xmlns:p14="http://schemas.microsoft.com/office/powerpoint/2010/main" val="2730012335"/>
              </p:ext>
            </p:extLst>
          </p:nvPr>
        </p:nvGraphicFramePr>
        <p:xfrm>
          <a:off x="1403648" y="1340768"/>
          <a:ext cx="5918448" cy="4121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délník 2"/>
          <p:cNvSpPr/>
          <p:nvPr/>
        </p:nvSpPr>
        <p:spPr>
          <a:xfrm>
            <a:off x="539552" y="53938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Poměr všeobecných a specifických činností v koncepci dlouhodobé sportovní přípravy</a:t>
            </a:r>
          </a:p>
        </p:txBody>
      </p:sp>
    </p:spTree>
    <p:extLst>
      <p:ext uri="{BB962C8B-B14F-4D97-AF65-F5344CB8AC3E}">
        <p14:creationId xmlns:p14="http://schemas.microsoft.com/office/powerpoint/2010/main" val="358428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36" y="409575"/>
            <a:ext cx="8067675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724128" y="5466710"/>
            <a:ext cx="1558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Mládež - chlapci</a:t>
            </a:r>
            <a:endParaRPr lang="en-GB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645793" y="5445224"/>
            <a:ext cx="1416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Mládež - dívky</a:t>
            </a:r>
            <a:endParaRPr lang="en-GB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0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5288"/>
            <a:ext cx="8077200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228186" y="5754742"/>
            <a:ext cx="4504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Tři regiony pro spolupráci v juniorských kategoriích</a:t>
            </a:r>
            <a:endParaRPr lang="en-GB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15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02200"/>
              </p:ext>
            </p:extLst>
          </p:nvPr>
        </p:nvGraphicFramePr>
        <p:xfrm>
          <a:off x="827584" y="2420888"/>
          <a:ext cx="1872208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</a:tblGrid>
              <a:tr h="252028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Období</a:t>
                      </a:r>
                      <a:r>
                        <a:rPr lang="cs-CZ" sz="1000" baseline="0" dirty="0" smtClean="0"/>
                        <a:t> - p</a:t>
                      </a:r>
                      <a:r>
                        <a:rPr lang="cs-CZ" sz="1000" dirty="0" smtClean="0"/>
                        <a:t>odzim/zima</a:t>
                      </a:r>
                      <a:endParaRPr lang="en-GB" sz="1000" dirty="0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Přechodné</a:t>
                      </a:r>
                      <a:r>
                        <a:rPr lang="cs-CZ" sz="1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, 8 týdnů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 Přípravné,</a:t>
                      </a:r>
                      <a:r>
                        <a:rPr lang="cs-CZ" sz="1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 týdnů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2/1 Přípravné, 7 týdnů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955207"/>
              </p:ext>
            </p:extLst>
          </p:nvPr>
        </p:nvGraphicFramePr>
        <p:xfrm>
          <a:off x="827584" y="3501008"/>
          <a:ext cx="1872208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</a:tblGrid>
              <a:tr h="252028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Období -</a:t>
                      </a:r>
                      <a:r>
                        <a:rPr lang="cs-CZ" sz="1000" baseline="0" dirty="0" smtClean="0"/>
                        <a:t> j</a:t>
                      </a:r>
                      <a:r>
                        <a:rPr lang="cs-CZ" sz="1000" dirty="0" smtClean="0"/>
                        <a:t>aro/léto</a:t>
                      </a:r>
                      <a:endParaRPr lang="en-GB" sz="1000" dirty="0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2/2 Přechodné,</a:t>
                      </a:r>
                      <a:r>
                        <a:rPr lang="cs-CZ" sz="1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8 týdnů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Závodní I, 10 týdnů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Regenerace,</a:t>
                      </a:r>
                      <a:r>
                        <a:rPr lang="cs-CZ" sz="1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1 týden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713727"/>
              </p:ext>
            </p:extLst>
          </p:nvPr>
        </p:nvGraphicFramePr>
        <p:xfrm>
          <a:off x="827584" y="4581128"/>
          <a:ext cx="1872208" cy="75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</a:tblGrid>
              <a:tr h="252028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Období</a:t>
                      </a:r>
                      <a:r>
                        <a:rPr lang="cs-CZ" sz="1000" baseline="0" dirty="0" smtClean="0"/>
                        <a:t> - </a:t>
                      </a:r>
                      <a:r>
                        <a:rPr lang="cs-CZ" sz="1000" dirty="0" smtClean="0"/>
                        <a:t>léto</a:t>
                      </a:r>
                      <a:endParaRPr lang="en-GB" sz="1000" dirty="0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Závodní II, 4 týdny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cs-CZ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Odpočinek,</a:t>
                      </a:r>
                      <a:r>
                        <a:rPr lang="cs-CZ" sz="1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4 týdny</a:t>
                      </a:r>
                      <a:endParaRPr lang="en-GB" sz="10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538124"/>
              </p:ext>
            </p:extLst>
          </p:nvPr>
        </p:nvGraphicFramePr>
        <p:xfrm>
          <a:off x="7236296" y="4509120"/>
          <a:ext cx="190770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704"/>
              </a:tblGrid>
              <a:tr h="231800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Testování, VT před MSJ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228143"/>
              </p:ext>
            </p:extLst>
          </p:nvPr>
        </p:nvGraphicFramePr>
        <p:xfrm>
          <a:off x="1043608" y="5575136"/>
          <a:ext cx="3696072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072"/>
              </a:tblGrid>
              <a:tr h="231800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Biomechanické</a:t>
                      </a:r>
                      <a:r>
                        <a:rPr lang="cs-CZ" sz="1400" baseline="0" dirty="0" smtClean="0"/>
                        <a:t> t</a:t>
                      </a:r>
                      <a:r>
                        <a:rPr lang="cs-CZ" sz="1400" dirty="0" smtClean="0"/>
                        <a:t>estování</a:t>
                      </a:r>
                      <a:r>
                        <a:rPr lang="cs-CZ" sz="1400" baseline="0" dirty="0" smtClean="0"/>
                        <a:t> na lodi</a:t>
                      </a:r>
                      <a:r>
                        <a:rPr lang="cs-CZ" sz="1400" dirty="0" smtClean="0"/>
                        <a:t>,</a:t>
                      </a:r>
                    </a:p>
                    <a:p>
                      <a:r>
                        <a:rPr lang="cs-CZ" sz="1400" dirty="0" smtClean="0"/>
                        <a:t>závěrečná příprava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Šipka doprava 7"/>
          <p:cNvSpPr/>
          <p:nvPr/>
        </p:nvSpPr>
        <p:spPr>
          <a:xfrm rot="20186468">
            <a:off x="4799874" y="5119047"/>
            <a:ext cx="2304256" cy="179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32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2808312" cy="586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114800" y="1074222"/>
            <a:ext cx="412960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Září – účast na soutěži </a:t>
            </a:r>
            <a:r>
              <a:rPr lang="cs-CZ" sz="1600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Baltic</a:t>
            </a:r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Cup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Oblastní distanční závod - nepároví</a:t>
            </a:r>
          </a:p>
          <a:p>
            <a:endParaRPr lang="cs-CZ" dirty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Centrální distanční závod – pároví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Konec října – doplnění družstva I.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Testování  obecné fyzické zdatnosti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Podzimní identifikační srazy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cs-CZ" sz="1200" dirty="0" smtClean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Podzimní VT (obecná fyzická zdatnost)</a:t>
            </a:r>
            <a:endParaRPr lang="en-GB" sz="1600" dirty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40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4813"/>
            <a:ext cx="807720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220433" y="4725144"/>
            <a:ext cx="28475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1">
                    <a:lumMod val="50000"/>
                  </a:schemeClr>
                </a:solidFill>
              </a:rPr>
              <a:t>Testy maximální síly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1">
                    <a:lumMod val="50000"/>
                  </a:schemeClr>
                </a:solidFill>
              </a:rPr>
              <a:t>Závodní výkon na ergometru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1">
                    <a:lumMod val="50000"/>
                  </a:schemeClr>
                </a:solidFill>
              </a:rPr>
              <a:t>Step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1">
                    <a:lumMod val="50000"/>
                  </a:schemeClr>
                </a:solidFill>
              </a:rPr>
              <a:t>Test rychlostních schopností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1">
                    <a:lumMod val="50000"/>
                  </a:schemeClr>
                </a:solidFill>
              </a:rPr>
              <a:t>Běh na 3000 m</a:t>
            </a:r>
            <a:endParaRPr lang="en-GB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4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899592" y="5569495"/>
            <a:ext cx="4567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chemeClr val="accent5">
                    <a:lumMod val="75000"/>
                  </a:schemeClr>
                </a:solidFill>
              </a:rPr>
              <a:t>Antropometrické parametry reprezentačního výběru juniorů</a:t>
            </a:r>
            <a:endParaRPr lang="en-GB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7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100392" y="3501008"/>
            <a:ext cx="996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err="1" smtClean="0">
                <a:solidFill>
                  <a:schemeClr val="accent5">
                    <a:lumMod val="50000"/>
                  </a:schemeClr>
                </a:solidFill>
              </a:rPr>
              <a:t>Arm</a:t>
            </a:r>
            <a:r>
              <a:rPr lang="cs-CZ" sz="1200" b="1" dirty="0" smtClean="0">
                <a:solidFill>
                  <a:schemeClr val="accent5">
                    <a:lumMod val="50000"/>
                  </a:schemeClr>
                </a:solidFill>
              </a:rPr>
              <a:t>-leg bike</a:t>
            </a:r>
            <a:endParaRPr lang="en-GB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8100392" y="3933056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err="1" smtClean="0">
                <a:solidFill>
                  <a:schemeClr val="accent5">
                    <a:lumMod val="50000"/>
                  </a:schemeClr>
                </a:solidFill>
              </a:rPr>
              <a:t>Dyno</a:t>
            </a:r>
            <a:r>
              <a:rPr lang="cs-CZ" sz="1200" b="1" dirty="0" smtClean="0">
                <a:solidFill>
                  <a:schemeClr val="accent5">
                    <a:lumMod val="50000"/>
                  </a:schemeClr>
                </a:solidFill>
              </a:rPr>
              <a:t> C2</a:t>
            </a:r>
            <a:endParaRPr lang="en-GB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5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3621959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860032" y="1052736"/>
            <a:ext cx="367240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Regionální distanční závod – nepároví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Centrální distanční závod – pároví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Jarní identifikační srazy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1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Doplnění družstva II.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Testování obecné fyzické zdatnosti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Kontrolní závody: 1x, 2x, 2-, 4-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Mezinárodní regata Mnichov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Regionální sestavy na větších disciplínách</a:t>
            </a:r>
          </a:p>
          <a:p>
            <a:endParaRPr lang="cs-CZ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MEJ – </a:t>
            </a:r>
            <a:r>
              <a:rPr lang="cs-CZ" sz="1600" dirty="0" err="1" smtClean="0">
                <a:solidFill>
                  <a:schemeClr val="accent1">
                    <a:lumMod val="75000"/>
                  </a:schemeClr>
                </a:solidFill>
              </a:rPr>
              <a:t>Hazewinkel</a:t>
            </a:r>
            <a:endParaRPr lang="cs-CZ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JW2x, JM2x, JW2-, JM2-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Mezinárodní regata Hamburg, test 1x, 2- 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+ účast na větších disciplínách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Mistrovství republiky Brandenburg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Nominační regata</a:t>
            </a:r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400050"/>
            <a:ext cx="8086725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8172400" y="2329716"/>
            <a:ext cx="760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chemeClr val="accent1">
                    <a:lumMod val="50000"/>
                  </a:schemeClr>
                </a:solidFill>
              </a:rPr>
              <a:t>1. JW8+</a:t>
            </a:r>
          </a:p>
          <a:p>
            <a:r>
              <a:rPr lang="cs-CZ" sz="1400" dirty="0" smtClean="0">
                <a:solidFill>
                  <a:schemeClr val="accent1">
                    <a:lumMod val="50000"/>
                  </a:schemeClr>
                </a:solidFill>
              </a:rPr>
              <a:t>2. JW4x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3995936" y="2348880"/>
            <a:ext cx="742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chemeClr val="accent1">
                    <a:lumMod val="50000"/>
                  </a:schemeClr>
                </a:solidFill>
              </a:rPr>
              <a:t>4. JM2-</a:t>
            </a:r>
          </a:p>
          <a:p>
            <a:r>
              <a:rPr lang="cs-CZ" sz="1400" dirty="0" smtClean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cs-CZ" sz="1400" smtClean="0">
                <a:solidFill>
                  <a:schemeClr val="accent1">
                    <a:lumMod val="50000"/>
                  </a:schemeClr>
                </a:solidFill>
              </a:rPr>
              <a:t>JM2x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36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9575"/>
            <a:ext cx="8077200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4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820680"/>
              </p:ext>
            </p:extLst>
          </p:nvPr>
        </p:nvGraphicFramePr>
        <p:xfrm>
          <a:off x="755573" y="1578496"/>
          <a:ext cx="763285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8403"/>
                <a:gridCol w="694189"/>
                <a:gridCol w="559727"/>
                <a:gridCol w="559727"/>
                <a:gridCol w="559727"/>
                <a:gridCol w="559727"/>
                <a:gridCol w="559727"/>
                <a:gridCol w="559727"/>
                <a:gridCol w="554056"/>
                <a:gridCol w="554056"/>
                <a:gridCol w="554056"/>
                <a:gridCol w="554865"/>
                <a:gridCol w="554865"/>
              </a:tblGrid>
              <a:tr h="15240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Muži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JBM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s-CZ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JM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s-CZ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18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BM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cs-CZ" sz="1200" b="1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s-CZ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21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22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23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24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52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Trenažér C2</a:t>
                      </a:r>
                      <a:endParaRPr lang="cs-CZ" sz="1200" b="1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2000 m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6:38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6:29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6:21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6:15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6:11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6:08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6:05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6:02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5:59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5:57</a:t>
                      </a:r>
                      <a:endParaRPr lang="cs-CZ" sz="1200" b="1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5:55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Obdélník 2"/>
          <p:cNvSpPr/>
          <p:nvPr/>
        </p:nvSpPr>
        <p:spPr>
          <a:xfrm>
            <a:off x="755576" y="6834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Modelové ukazatele vývoje 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výkonnosti (CZE)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813552"/>
              </p:ext>
            </p:extLst>
          </p:nvPr>
        </p:nvGraphicFramePr>
        <p:xfrm>
          <a:off x="755575" y="3140968"/>
          <a:ext cx="7632850" cy="995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7228"/>
                <a:gridCol w="694554"/>
                <a:gridCol w="560150"/>
                <a:gridCol w="560150"/>
                <a:gridCol w="560150"/>
                <a:gridCol w="560150"/>
                <a:gridCol w="560150"/>
                <a:gridCol w="560150"/>
                <a:gridCol w="553712"/>
                <a:gridCol w="553712"/>
                <a:gridCol w="553712"/>
                <a:gridCol w="554516"/>
                <a:gridCol w="554516"/>
              </a:tblGrid>
              <a:tr h="537936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Ženy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JBW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s-CZ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JW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s-CZ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18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BW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s-CZ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21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22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W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23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24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423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Trenažér C2</a:t>
                      </a:r>
                      <a:endParaRPr lang="cs-CZ" sz="1200" b="1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2000 m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7:25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7:16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7:07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7:00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6:56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6:53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6:50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6:48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6:46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6:44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6:42</a:t>
                      </a:r>
                      <a:endParaRPr lang="cs-CZ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3851920" y="2492896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>
                <a:solidFill>
                  <a:schemeClr val="accent5">
                    <a:lumMod val="50000"/>
                  </a:schemeClr>
                </a:solidFill>
              </a:rPr>
              <a:t> 5:47,0</a:t>
            </a:r>
            <a:endParaRPr lang="en-GB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923928" y="4149080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>
                <a:solidFill>
                  <a:schemeClr val="accent5">
                    <a:lumMod val="50000"/>
                  </a:schemeClr>
                </a:solidFill>
              </a:rPr>
              <a:t>6:33,9</a:t>
            </a:r>
            <a:endParaRPr lang="en-GB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7812360" y="4221088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>
                <a:solidFill>
                  <a:schemeClr val="accent5">
                    <a:lumMod val="50000"/>
                  </a:schemeClr>
                </a:solidFill>
              </a:rPr>
              <a:t>6:28,4</a:t>
            </a:r>
            <a:endParaRPr lang="en-GB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807816" y="2564904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>
                <a:solidFill>
                  <a:schemeClr val="accent5">
                    <a:lumMod val="50000"/>
                  </a:schemeClr>
                </a:solidFill>
              </a:rPr>
              <a:t>5:38,3</a:t>
            </a:r>
          </a:p>
          <a:p>
            <a:r>
              <a:rPr lang="cs-CZ" sz="1200" b="1" dirty="0" smtClean="0">
                <a:solidFill>
                  <a:schemeClr val="accent5">
                    <a:lumMod val="50000"/>
                  </a:schemeClr>
                </a:solidFill>
              </a:rPr>
              <a:t>5:36,6</a:t>
            </a:r>
            <a:endParaRPr lang="en-GB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62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438363"/>
              </p:ext>
            </p:extLst>
          </p:nvPr>
        </p:nvGraphicFramePr>
        <p:xfrm>
          <a:off x="827584" y="1632198"/>
          <a:ext cx="7372364" cy="3741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1" name="Graf" r:id="rId4" imgW="5762516" imgH="2924048" progId="Excel.Chart.8">
                  <p:embed/>
                </p:oleObj>
              </mc:Choice>
              <mc:Fallback>
                <p:oleObj name="Graf" r:id="rId4" imgW="5762516" imgH="2924048" progId="Excel.Chart.8">
                  <p:embed/>
                  <p:pic>
                    <p:nvPicPr>
                      <p:cNvPr id="0" name="Graf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632198"/>
                        <a:ext cx="7372364" cy="37410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bdélník 5"/>
          <p:cNvSpPr/>
          <p:nvPr/>
        </p:nvSpPr>
        <p:spPr>
          <a:xfrm>
            <a:off x="971600" y="764704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Dynamiku růstu specifické výkonnosti veslaře charakterizuje graf průměrné rychlosti při testu na 2000 m (na veslařském trenažéru)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6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3096344" cy="614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644008" y="1074222"/>
            <a:ext cx="341433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Sestavení družstva – 4 dny: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Lékařské testy, biomechanika, step test</a:t>
            </a: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Hodnocení výkonů v sezóně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Závěrečná příprava – 4 týdny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636" y="3548539"/>
            <a:ext cx="3878964" cy="290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54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42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431330" cy="619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427984" y="521379"/>
            <a:ext cx="3556486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 smtClean="0">
                <a:solidFill>
                  <a:schemeClr val="accent5">
                    <a:lumMod val="75000"/>
                  </a:schemeClr>
                </a:solidFill>
              </a:rPr>
              <a:t>Zaměření: technika</a:t>
            </a:r>
          </a:p>
          <a:p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Sestavení posádky</a:t>
            </a:r>
          </a:p>
          <a:p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Trénink s měřicím zařízením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Akustické  hodnocení běhu lodi</a:t>
            </a:r>
          </a:p>
          <a:p>
            <a:endParaRPr lang="cs-CZ" sz="8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1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Z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ákladní vytrvalost 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La méně než 2 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mmol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/l</a:t>
            </a:r>
          </a:p>
          <a:p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ilové schopnosti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Obecné prvky: běh + cyklistika</a:t>
            </a:r>
          </a:p>
          <a:p>
            <a:endParaRPr lang="cs-CZ" sz="8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0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Velké množství  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tr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. jednotek v tělocvičně:</a:t>
            </a:r>
          </a:p>
          <a:p>
            <a:endParaRPr lang="cs-CZ" sz="11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„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Core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“ stabilita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Strečink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Kompenzační cvičení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Uvolnění, odpočinek</a:t>
            </a:r>
            <a:endParaRPr lang="en-GB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54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131840" y="197346"/>
            <a:ext cx="286650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accent5">
                    <a:lumMod val="50000"/>
                  </a:schemeClr>
                </a:solidFill>
              </a:rPr>
              <a:t>„</a:t>
            </a:r>
            <a:r>
              <a:rPr lang="cs-CZ" sz="1200" dirty="0" err="1">
                <a:solidFill>
                  <a:schemeClr val="accent5">
                    <a:lumMod val="50000"/>
                  </a:schemeClr>
                </a:solidFill>
              </a:rPr>
              <a:t>Core</a:t>
            </a:r>
            <a:r>
              <a:rPr lang="cs-CZ" sz="1200" dirty="0">
                <a:solidFill>
                  <a:schemeClr val="accent5">
                    <a:lumMod val="50000"/>
                  </a:schemeClr>
                </a:solidFill>
              </a:rPr>
              <a:t>“ je soubor svalů, které stabilizují páteř. Skládají se ze všech břišních svalů, ze tří postranních vrstev břišní stěny, z posturálních svalů páteře, z pánevního dna, kyčelních flexorů dokonce z bránice a mezižeberních svalů třebaže tyto dva poslední jsou oproti ostatním „</a:t>
            </a:r>
            <a:r>
              <a:rPr lang="cs-CZ" sz="1200" dirty="0" err="1">
                <a:solidFill>
                  <a:schemeClr val="accent5">
                    <a:lumMod val="50000"/>
                  </a:schemeClr>
                </a:solidFill>
              </a:rPr>
              <a:t>core</a:t>
            </a:r>
            <a:r>
              <a:rPr lang="cs-CZ" sz="1200" dirty="0">
                <a:solidFill>
                  <a:schemeClr val="accent5">
                    <a:lumMod val="50000"/>
                  </a:schemeClr>
                </a:solidFill>
              </a:rPr>
              <a:t>“ svalům výše. Všechny tyto svaly pracují společně, ovládají pozici páteře, tím myslím udržení pevné páteře při výkonu, což normálně znamená, že v průběhu práce, která je vytvářena kyčlemi a nohami, je převáděna skrz trup do odporu v rukou. </a:t>
            </a:r>
            <a:r>
              <a:rPr lang="cs-CZ" sz="1200" dirty="0" smtClean="0">
                <a:solidFill>
                  <a:schemeClr val="accent5">
                    <a:lumMod val="50000"/>
                  </a:schemeClr>
                </a:solidFill>
              </a:rPr>
              <a:t>Svaly </a:t>
            </a:r>
            <a:r>
              <a:rPr lang="cs-CZ" sz="1200" dirty="0">
                <a:solidFill>
                  <a:schemeClr val="accent5">
                    <a:lumMod val="50000"/>
                  </a:schemeClr>
                </a:solidFill>
              </a:rPr>
              <a:t>jádra </a:t>
            </a:r>
            <a:r>
              <a:rPr lang="cs-CZ" sz="1200" dirty="0" smtClean="0">
                <a:solidFill>
                  <a:schemeClr val="accent5">
                    <a:lumMod val="50000"/>
                  </a:schemeClr>
                </a:solidFill>
              </a:rPr>
              <a:t>zajišťují správnou koordinaci pohybu, </a:t>
            </a:r>
            <a:r>
              <a:rPr lang="cs-CZ" sz="1200" dirty="0">
                <a:solidFill>
                  <a:schemeClr val="accent5">
                    <a:lumMod val="50000"/>
                  </a:schemeClr>
                </a:solidFill>
              </a:rPr>
              <a:t>které dovolí páteři přenos sil </a:t>
            </a:r>
            <a:r>
              <a:rPr lang="cs-CZ" sz="1200" dirty="0" smtClean="0">
                <a:solidFill>
                  <a:schemeClr val="accent5">
                    <a:lumMod val="50000"/>
                  </a:schemeClr>
                </a:solidFill>
              </a:rPr>
              <a:t>ve </a:t>
            </a:r>
            <a:r>
              <a:rPr lang="cs-CZ" sz="1200" dirty="0">
                <a:solidFill>
                  <a:schemeClr val="accent5">
                    <a:lumMod val="50000"/>
                  </a:schemeClr>
                </a:solidFill>
              </a:rPr>
              <a:t>stavu, kdy nehrozí zranění. Tyto svaly jsou nesmírně důležité ve všech </a:t>
            </a:r>
            <a:r>
              <a:rPr lang="cs-CZ" sz="1200" dirty="0" smtClean="0">
                <a:solidFill>
                  <a:schemeClr val="accent5">
                    <a:lumMod val="50000"/>
                  </a:schemeClr>
                </a:solidFill>
              </a:rPr>
              <a:t>sportech</a:t>
            </a:r>
            <a:r>
              <a:rPr lang="cs-CZ" sz="12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GB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3314" name="Picture 2" descr="http://files.siky.webnode.cz/200000309-b9e7fbae19/img00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55784"/>
            <a:ext cx="3068340" cy="4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files.siky.webnode.cz/200000343-b7cafb8c4c/img001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348" y="72008"/>
            <a:ext cx="3110156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files.siky.webnode.cz/200000335-b6c6eb7c0a/img001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4273980" cy="320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files.siky.webnode.cz/200000331-03f3105e6e/img00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6" y="3607891"/>
            <a:ext cx="4273980" cy="320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0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7"/>
            <a:ext cx="2314311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4441482" y="350941"/>
            <a:ext cx="445099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accent5">
                    <a:lumMod val="75000"/>
                  </a:schemeClr>
                </a:solidFill>
              </a:rPr>
              <a:t>Zaměření: vytrvalost, výbušná síla</a:t>
            </a:r>
          </a:p>
          <a:p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Další rozvoj v zóně základní  vytrvalosti</a:t>
            </a: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La méně než 2 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mmol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/l</a:t>
            </a:r>
          </a:p>
          <a:p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0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Posilování + </a:t>
            </a:r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v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ýbušná síla (rychlost provedení, zátěž do 50% max., přestávka k doplnění en. zdrojů))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8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Rozvoj vytrvalostních schopností – intenzivní zóna</a:t>
            </a: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La 2 – 4 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mmol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/l</a:t>
            </a:r>
            <a:endParaRPr lang="cs-CZ" sz="11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V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ysoce intenzivní vytrvalostní zátěž (na vodě)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La 4 – 8 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mmol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/l </a:t>
            </a:r>
          </a:p>
          <a:p>
            <a:endParaRPr lang="cs-CZ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Velké množství  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tr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. jednotek v tělocvičně:</a:t>
            </a:r>
          </a:p>
          <a:p>
            <a:endParaRPr lang="cs-CZ" sz="11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„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Core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“ stabilita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Strečink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Kompenzační cvičení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Uvolnění, odpočinek</a:t>
            </a:r>
            <a:endParaRPr lang="en-GB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332" y="2798276"/>
            <a:ext cx="4257140" cy="372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4" y="390525"/>
            <a:ext cx="4341032" cy="325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1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1679"/>
            <a:ext cx="2322368" cy="6205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4441482" y="476672"/>
            <a:ext cx="416296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accent5">
                    <a:lumMod val="75000"/>
                  </a:schemeClr>
                </a:solidFill>
              </a:rPr>
              <a:t>Zaměření: závodní FZ, rychlost</a:t>
            </a:r>
          </a:p>
          <a:p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Upevnění veslařské techniky ve vyšší frekvenci záběrů</a:t>
            </a:r>
          </a:p>
          <a:p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4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V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ystupňování 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tr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. zatížení ve vyšších zónách intenzity</a:t>
            </a:r>
          </a:p>
          <a:p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Rychlost (FZ  = závodní + 4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„Závodní vytrvalost“ závodní FZ (</a:t>
            </a:r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La  4 – max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.)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4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Výbušná síla</a:t>
            </a:r>
          </a:p>
          <a:p>
            <a:endParaRPr lang="cs-CZ" sz="11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Velké množství  </a:t>
            </a:r>
            <a:r>
              <a:rPr lang="cs-CZ" sz="1600" dirty="0" err="1">
                <a:solidFill>
                  <a:schemeClr val="accent5">
                    <a:lumMod val="75000"/>
                  </a:schemeClr>
                </a:solidFill>
              </a:rPr>
              <a:t>tr</a:t>
            </a:r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. jednotek v tělocvičně:</a:t>
            </a:r>
          </a:p>
          <a:p>
            <a:pPr marL="285750" indent="-285750">
              <a:buFontTx/>
              <a:buChar char="-"/>
            </a:pPr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„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Core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“ stabilita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Strečink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Kompenzační cvičení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Uvolnění, odpočinek</a:t>
            </a:r>
            <a:endParaRPr lang="en-GB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3"/>
            <a:ext cx="2253763" cy="626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4441482" y="525155"/>
            <a:ext cx="4162966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accent5">
                    <a:lumMod val="75000"/>
                  </a:schemeClr>
                </a:solidFill>
              </a:rPr>
              <a:t>Zaměření: provázání prvků výkonu</a:t>
            </a:r>
            <a:endParaRPr lang="cs-CZ" sz="16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Upevnění specifických schopností </a:t>
            </a:r>
          </a:p>
          <a:p>
            <a:endParaRPr lang="cs-CZ" sz="1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4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Počátek fáze ladění sportovní formy</a:t>
            </a:r>
          </a:p>
          <a:p>
            <a:endParaRPr lang="cs-CZ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Návštěva závodní dráhy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24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sz="11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Velké množství  </a:t>
            </a:r>
            <a:r>
              <a:rPr lang="cs-CZ" sz="1600" dirty="0" err="1">
                <a:solidFill>
                  <a:schemeClr val="accent5">
                    <a:lumMod val="75000"/>
                  </a:schemeClr>
                </a:solidFill>
              </a:rPr>
              <a:t>tr</a:t>
            </a:r>
            <a:r>
              <a:rPr lang="cs-CZ" sz="1600" dirty="0">
                <a:solidFill>
                  <a:schemeClr val="accent5">
                    <a:lumMod val="75000"/>
                  </a:schemeClr>
                </a:solidFill>
              </a:rPr>
              <a:t>. jednotek v tělocvičně:</a:t>
            </a:r>
          </a:p>
          <a:p>
            <a:pPr marL="285750" indent="-285750">
              <a:buFontTx/>
              <a:buChar char="-"/>
            </a:pPr>
            <a:endParaRPr lang="cs-CZ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„</a:t>
            </a:r>
            <a:r>
              <a:rPr lang="cs-CZ" sz="1600" dirty="0" err="1" smtClean="0">
                <a:solidFill>
                  <a:schemeClr val="accent5">
                    <a:lumMod val="75000"/>
                  </a:schemeClr>
                </a:solidFill>
              </a:rPr>
              <a:t>Core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“ stabilita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Strečink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Kompenzační cvičení</a:t>
            </a:r>
          </a:p>
          <a:p>
            <a:pPr marL="285750" indent="-285750">
              <a:buFontTx/>
              <a:buChar char="-"/>
            </a:pP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Uvolnění, odpočinek</a:t>
            </a:r>
            <a:endParaRPr lang="en-GB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3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64904"/>
            <a:ext cx="707109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043608" y="620688"/>
            <a:ext cx="57011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smtClean="0">
                <a:solidFill>
                  <a:srgbClr val="0070C0"/>
                </a:solidFill>
              </a:rPr>
              <a:t>Tréninkový objem v závěrečné přípravě</a:t>
            </a:r>
          </a:p>
          <a:p>
            <a:endParaRPr lang="cs-CZ" sz="16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70C0"/>
                </a:solidFill>
              </a:rPr>
              <a:t>Celkový objem tréninkového zatížení (průměrně 17 hod/týden)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70C0"/>
                </a:solidFill>
              </a:rPr>
              <a:t>Objem specifického zatížení (průměrně 10 hod/týden)</a:t>
            </a:r>
            <a:endParaRPr lang="en-GB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14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4731037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579904" y="1518160"/>
            <a:ext cx="3168560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Složení tréninku </a:t>
            </a:r>
          </a:p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v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 průběhu závěrečné přípravy</a:t>
            </a:r>
          </a:p>
          <a:p>
            <a:pPr>
              <a:lnSpc>
                <a:spcPct val="150000"/>
              </a:lnSpc>
            </a:pPr>
            <a:endParaRPr lang="cs-CZ" sz="1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56,2%	veslování na vodě</a:t>
            </a:r>
          </a:p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  2,9%	veslování ergo</a:t>
            </a:r>
          </a:p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18,8%	posilování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 7,9%	obecné </a:t>
            </a:r>
            <a:r>
              <a:rPr lang="cs-CZ" b="1" dirty="0" err="1" smtClean="0">
                <a:solidFill>
                  <a:schemeClr val="accent1">
                    <a:lumMod val="50000"/>
                  </a:schemeClr>
                </a:solidFill>
              </a:rPr>
              <a:t>tr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. prostředky</a:t>
            </a:r>
          </a:p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14,2%	strečink + gymnastika</a:t>
            </a: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2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3543802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118573" y="1518160"/>
            <a:ext cx="300922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Posilování</a:t>
            </a:r>
          </a:p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v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 průběhu závěrečné přípravy</a:t>
            </a:r>
          </a:p>
          <a:p>
            <a:pPr>
              <a:lnSpc>
                <a:spcPct val="150000"/>
              </a:lnSpc>
            </a:pPr>
            <a:endParaRPr lang="cs-CZ" sz="1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82,7%	silová vytrvalost</a:t>
            </a:r>
          </a:p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17,3%	výbušná síla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  0,0%	maximální síla</a:t>
            </a:r>
          </a:p>
        </p:txBody>
      </p:sp>
    </p:spTree>
    <p:extLst>
      <p:ext uri="{BB962C8B-B14F-4D97-AF65-F5344CB8AC3E}">
        <p14:creationId xmlns:p14="http://schemas.microsoft.com/office/powerpoint/2010/main" val="193961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195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9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31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873</Words>
  <Application>Microsoft Office PowerPoint</Application>
  <PresentationFormat>Předvádění na obrazovce (4:3)</PresentationFormat>
  <Paragraphs>352</Paragraphs>
  <Slides>36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Motiv systému Office</vt:lpstr>
      <vt:lpstr>Graf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Sportovní systém přípravy juniorského družstva v Německu</dc:title>
  <dc:creator>Přemysl Panuška</dc:creator>
  <cp:lastModifiedBy>Zdeněk Paroulek</cp:lastModifiedBy>
  <cp:revision>60</cp:revision>
  <dcterms:created xsi:type="dcterms:W3CDTF">2015-01-02T11:52:47Z</dcterms:created>
  <dcterms:modified xsi:type="dcterms:W3CDTF">2015-01-25T08:55:38Z</dcterms:modified>
</cp:coreProperties>
</file>