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0" r:id="rId11"/>
    <p:sldId id="261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58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794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028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275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81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888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6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855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139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54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7373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2095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288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6573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0373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19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95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90E19DF-62EC-452D-B36F-B1AE0565D0C5}" type="datetimeFigureOut">
              <a:rPr lang="cs-CZ" smtClean="0"/>
              <a:t>24. 1. 2015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F8FFE99-7952-4166-960A-4C74A8928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0623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1593762"/>
          </a:xfrm>
        </p:spPr>
        <p:txBody>
          <a:bodyPr/>
          <a:lstStyle/>
          <a:p>
            <a:r>
              <a:rPr lang="cs-CZ" dirty="0" smtClean="0"/>
              <a:t>SEMINÁŘ TRENÉRŮ VESLOVÁNÍ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3786389"/>
            <a:ext cx="6400800" cy="2004811"/>
          </a:xfrm>
        </p:spPr>
        <p:txBody>
          <a:bodyPr/>
          <a:lstStyle/>
          <a:p>
            <a:r>
              <a:rPr lang="cs-CZ" dirty="0" smtClean="0"/>
              <a:t>Informace pro trenéry mládežnických kategorií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12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528035"/>
            <a:ext cx="10058400" cy="1017430"/>
          </a:xfrm>
        </p:spPr>
        <p:txBody>
          <a:bodyPr/>
          <a:lstStyle/>
          <a:p>
            <a:r>
              <a:rPr lang="cs-CZ" dirty="0" smtClean="0"/>
              <a:t>Přijď veslovat 2015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684212" y="2176530"/>
            <a:ext cx="8535988" cy="381787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Systém financování žactva stejný jako v roce 2014</a:t>
            </a:r>
          </a:p>
          <a:p>
            <a:endParaRPr lang="cs-CZ" dirty="0"/>
          </a:p>
          <a:p>
            <a:r>
              <a:rPr lang="cs-CZ" dirty="0" smtClean="0"/>
              <a:t>Do programu se započítávají závodníci narozeni v letech 2000 - 2004</a:t>
            </a:r>
          </a:p>
          <a:p>
            <a:endParaRPr lang="cs-CZ" dirty="0" smtClean="0"/>
          </a:p>
          <a:p>
            <a:r>
              <a:rPr lang="cs-CZ" dirty="0" smtClean="0"/>
              <a:t>Hodnocení počtu startujících z mistrovství oblastí</a:t>
            </a:r>
          </a:p>
          <a:p>
            <a:endParaRPr lang="cs-CZ" dirty="0" smtClean="0"/>
          </a:p>
          <a:p>
            <a:r>
              <a:rPr lang="cs-CZ" dirty="0" smtClean="0"/>
              <a:t>Podzimní testování formou závodu</a:t>
            </a:r>
          </a:p>
          <a:p>
            <a:endParaRPr lang="cs-CZ" dirty="0"/>
          </a:p>
          <a:p>
            <a:r>
              <a:rPr lang="cs-CZ" dirty="0" smtClean="0"/>
              <a:t>Program je určen </a:t>
            </a:r>
            <a:r>
              <a:rPr lang="cs-CZ" dirty="0"/>
              <a:t>pro trenéry s licencí A, B nebo C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899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84213" y="615682"/>
            <a:ext cx="8534401" cy="1316149"/>
          </a:xfrm>
        </p:spPr>
        <p:txBody>
          <a:bodyPr/>
          <a:lstStyle/>
          <a:p>
            <a:r>
              <a:rPr lang="cs-CZ" dirty="0" smtClean="0"/>
              <a:t>Soutěže žactva v sezoně 2015/16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84213" y="2434107"/>
            <a:ext cx="8534400" cy="3560293"/>
          </a:xfrm>
        </p:spPr>
        <p:txBody>
          <a:bodyPr/>
          <a:lstStyle/>
          <a:p>
            <a:r>
              <a:rPr lang="cs-CZ" dirty="0" smtClean="0"/>
              <a:t>Pohár soutěží pro žactvo s převahou nespecifických sportovních činností</a:t>
            </a:r>
          </a:p>
          <a:p>
            <a:endParaRPr lang="cs-CZ" dirty="0"/>
          </a:p>
          <a:p>
            <a:r>
              <a:rPr lang="cs-CZ" dirty="0" smtClean="0"/>
              <a:t>Možnost zařazení soutěží pro děti ve věku 6 – 10 let</a:t>
            </a:r>
          </a:p>
          <a:p>
            <a:endParaRPr lang="cs-CZ" dirty="0"/>
          </a:p>
          <a:p>
            <a:r>
              <a:rPr lang="cs-CZ" dirty="0" smtClean="0"/>
              <a:t>V případě zájmu o pořádání soutěže mě, prosím, kontaktujte.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778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84212" y="608528"/>
            <a:ext cx="8535988" cy="936938"/>
          </a:xfrm>
        </p:spPr>
        <p:txBody>
          <a:bodyPr/>
          <a:lstStyle/>
          <a:p>
            <a:r>
              <a:rPr lang="cs-CZ" dirty="0" smtClean="0"/>
              <a:t>Reprezentační družstvo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84212" y="1854558"/>
            <a:ext cx="8535988" cy="5003441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MČR na dlouhé trati</a:t>
            </a:r>
          </a:p>
          <a:p>
            <a:endParaRPr lang="cs-CZ" dirty="0"/>
          </a:p>
          <a:p>
            <a:r>
              <a:rPr lang="cs-CZ" dirty="0" smtClean="0"/>
              <a:t>Kontrolní závody</a:t>
            </a:r>
          </a:p>
          <a:p>
            <a:endParaRPr lang="cs-CZ" dirty="0"/>
          </a:p>
          <a:p>
            <a:r>
              <a:rPr lang="cs-CZ" dirty="0" smtClean="0"/>
              <a:t>MR Mnichov</a:t>
            </a:r>
          </a:p>
          <a:p>
            <a:endParaRPr lang="cs-CZ" dirty="0"/>
          </a:p>
          <a:p>
            <a:r>
              <a:rPr lang="cs-CZ" dirty="0" smtClean="0"/>
              <a:t>MEJ Račice</a:t>
            </a:r>
          </a:p>
          <a:p>
            <a:endParaRPr lang="cs-CZ" dirty="0"/>
          </a:p>
          <a:p>
            <a:r>
              <a:rPr lang="cs-CZ" dirty="0" smtClean="0"/>
              <a:t>CEFTA</a:t>
            </a:r>
          </a:p>
          <a:p>
            <a:endParaRPr lang="cs-CZ" dirty="0"/>
          </a:p>
          <a:p>
            <a:r>
              <a:rPr lang="cs-CZ" dirty="0" smtClean="0"/>
              <a:t>MSJ Rio de </a:t>
            </a:r>
            <a:r>
              <a:rPr lang="cs-CZ" dirty="0" err="1" smtClean="0"/>
              <a:t>Janeiro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MR </a:t>
            </a:r>
            <a:r>
              <a:rPr lang="cs-CZ" dirty="0" err="1" smtClean="0"/>
              <a:t>Villach</a:t>
            </a:r>
            <a:r>
              <a:rPr lang="cs-CZ" dirty="0"/>
              <a:t>?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3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59665"/>
          </a:xfrm>
        </p:spPr>
        <p:txBody>
          <a:bodyPr/>
          <a:lstStyle/>
          <a:p>
            <a:r>
              <a:rPr lang="cs-CZ" dirty="0" smtClean="0"/>
              <a:t>Kontrolní závody 18. – 19. 4. 2015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2" y="1854558"/>
            <a:ext cx="8535988" cy="4139842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Nasazení dle MČR na dlouhé trati</a:t>
            </a:r>
          </a:p>
          <a:p>
            <a:endParaRPr lang="cs-CZ" dirty="0"/>
          </a:p>
          <a:p>
            <a:r>
              <a:rPr lang="cs-CZ" dirty="0" smtClean="0"/>
              <a:t>Soutěžní systém podle postupových klíčů FISA </a:t>
            </a:r>
          </a:p>
          <a:p>
            <a:r>
              <a:rPr lang="cs-CZ" dirty="0"/>
              <a:t> </a:t>
            </a:r>
            <a:r>
              <a:rPr lang="cs-CZ" dirty="0" smtClean="0"/>
              <a:t>- možná změna soutěžního systému při startu 6 a méně posádek v disciplíně</a:t>
            </a:r>
          </a:p>
          <a:p>
            <a:endParaRPr lang="cs-CZ" dirty="0"/>
          </a:p>
          <a:p>
            <a:r>
              <a:rPr lang="cs-CZ" dirty="0" smtClean="0"/>
              <a:t>Výsledek posuzován dle pořadí ve finálových jízdách</a:t>
            </a:r>
          </a:p>
          <a:p>
            <a:endParaRPr lang="cs-CZ" dirty="0"/>
          </a:p>
          <a:p>
            <a:r>
              <a:rPr lang="cs-CZ" dirty="0" smtClean="0"/>
              <a:t>Počty lodí na KZ</a:t>
            </a:r>
          </a:p>
          <a:p>
            <a:r>
              <a:rPr lang="cs-CZ" dirty="0" smtClean="0"/>
              <a:t>	1xjři		18		1xjky	18			1xdci	</a:t>
            </a:r>
            <a:r>
              <a:rPr lang="cs-CZ" dirty="0"/>
              <a:t>18		1xdky	18</a:t>
            </a:r>
          </a:p>
          <a:p>
            <a:r>
              <a:rPr lang="cs-CZ" dirty="0" smtClean="0"/>
              <a:t>	2-jři</a:t>
            </a:r>
            <a:r>
              <a:rPr lang="cs-CZ" dirty="0"/>
              <a:t>	</a:t>
            </a:r>
            <a:r>
              <a:rPr lang="cs-CZ" dirty="0" smtClean="0"/>
              <a:t>	18 	</a:t>
            </a:r>
            <a:r>
              <a:rPr lang="cs-CZ" dirty="0"/>
              <a:t>	 2-jky	</a:t>
            </a:r>
            <a:r>
              <a:rPr lang="cs-CZ" dirty="0" smtClean="0"/>
              <a:t>6-12		2-dci	18		2-dky	4-8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7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9817"/>
          </a:xfrm>
        </p:spPr>
        <p:txBody>
          <a:bodyPr/>
          <a:lstStyle/>
          <a:p>
            <a:r>
              <a:rPr lang="cs-CZ" dirty="0" err="1" smtClean="0"/>
              <a:t>Mr</a:t>
            </a:r>
            <a:r>
              <a:rPr lang="cs-CZ" dirty="0" smtClean="0"/>
              <a:t> </a:t>
            </a:r>
            <a:r>
              <a:rPr lang="cs-CZ" dirty="0" err="1" smtClean="0"/>
              <a:t>mnichov</a:t>
            </a:r>
            <a:r>
              <a:rPr lang="cs-CZ" dirty="0" smtClean="0"/>
              <a:t> 9. – 10. 5. 2015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2" y="1635617"/>
            <a:ext cx="8535988" cy="4358783"/>
          </a:xfrm>
        </p:spPr>
        <p:txBody>
          <a:bodyPr>
            <a:normAutofit/>
          </a:bodyPr>
          <a:lstStyle/>
          <a:p>
            <a:r>
              <a:rPr lang="cs-CZ" dirty="0" smtClean="0"/>
              <a:t>Nominace na základě výsledků KZ</a:t>
            </a:r>
          </a:p>
          <a:p>
            <a:endParaRPr lang="cs-CZ" dirty="0"/>
          </a:p>
          <a:p>
            <a:r>
              <a:rPr lang="cs-CZ" dirty="0" smtClean="0"/>
              <a:t>2 výkonnostní skupiny (s a bez spoluúčasti)</a:t>
            </a:r>
          </a:p>
          <a:p>
            <a:endParaRPr lang="cs-CZ" dirty="0" smtClean="0"/>
          </a:p>
          <a:p>
            <a:r>
              <a:rPr lang="cs-CZ" dirty="0" smtClean="0"/>
              <a:t>VT Praha 24. – 27. 4. </a:t>
            </a:r>
          </a:p>
          <a:p>
            <a:endParaRPr lang="cs-CZ" dirty="0"/>
          </a:p>
          <a:p>
            <a:r>
              <a:rPr lang="cs-CZ" dirty="0" smtClean="0"/>
              <a:t>Prioritu posádek stanoví ÚTM </a:t>
            </a:r>
            <a:r>
              <a:rPr lang="cs-CZ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227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17242"/>
          </a:xfrm>
        </p:spPr>
        <p:txBody>
          <a:bodyPr/>
          <a:lstStyle/>
          <a:p>
            <a:r>
              <a:rPr lang="cs-CZ" dirty="0" smtClean="0"/>
              <a:t>MEJ račice 22. – 24. 5. 2015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2" y="1803042"/>
            <a:ext cx="8535988" cy="4191358"/>
          </a:xfrm>
        </p:spPr>
        <p:txBody>
          <a:bodyPr/>
          <a:lstStyle/>
          <a:p>
            <a:r>
              <a:rPr lang="cs-CZ" dirty="0" smtClean="0"/>
              <a:t>Nominace na základě výsledků KZ a MR Mnichov</a:t>
            </a:r>
          </a:p>
          <a:p>
            <a:endParaRPr lang="cs-CZ" dirty="0" smtClean="0"/>
          </a:p>
          <a:p>
            <a:r>
              <a:rPr lang="cs-CZ" dirty="0" smtClean="0"/>
              <a:t>Závěrečná příprava po posádkách</a:t>
            </a:r>
          </a:p>
          <a:p>
            <a:endParaRPr lang="cs-CZ" dirty="0" smtClean="0"/>
          </a:p>
          <a:p>
            <a:r>
              <a:rPr lang="cs-CZ" dirty="0" smtClean="0"/>
              <a:t>VT Račice 20. – 21. 5.</a:t>
            </a:r>
          </a:p>
          <a:p>
            <a:endParaRPr lang="cs-CZ" dirty="0"/>
          </a:p>
          <a:p>
            <a:r>
              <a:rPr lang="cs-CZ" dirty="0" smtClean="0"/>
              <a:t>Ubytování – „úly“, provozní budova, chatka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20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827468"/>
            <a:ext cx="10058400" cy="821028"/>
          </a:xfrm>
        </p:spPr>
        <p:txBody>
          <a:bodyPr/>
          <a:lstStyle/>
          <a:p>
            <a:r>
              <a:rPr lang="cs-CZ" dirty="0" smtClean="0"/>
              <a:t>CEFTA, Valence 5. 6. 2015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2" y="1648496"/>
            <a:ext cx="8535988" cy="4345904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Nominace na základě výsledků KZ</a:t>
            </a:r>
          </a:p>
          <a:p>
            <a:endParaRPr lang="cs-CZ" dirty="0"/>
          </a:p>
          <a:p>
            <a:r>
              <a:rPr lang="cs-CZ" dirty="0" smtClean="0"/>
              <a:t>Pro závodníky/závodnice, kteří nejsou zařazeni v juniorském reprezentačním týmu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37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7394"/>
          </a:xfrm>
        </p:spPr>
        <p:txBody>
          <a:bodyPr/>
          <a:lstStyle/>
          <a:p>
            <a:r>
              <a:rPr lang="cs-CZ" dirty="0" smtClean="0"/>
              <a:t>MSJ </a:t>
            </a:r>
            <a:r>
              <a:rPr lang="cs-CZ" dirty="0" err="1" smtClean="0"/>
              <a:t>rio</a:t>
            </a:r>
            <a:r>
              <a:rPr lang="cs-CZ" dirty="0" smtClean="0"/>
              <a:t> de </a:t>
            </a:r>
            <a:r>
              <a:rPr lang="cs-CZ" dirty="0" err="1" smtClean="0"/>
              <a:t>janeiro</a:t>
            </a:r>
            <a:r>
              <a:rPr lang="cs-CZ" dirty="0" smtClean="0"/>
              <a:t>, 5. – 9. 8. 2015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2" y="1790163"/>
            <a:ext cx="8535988" cy="4204237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Nominace disciplíny na základě výsledků MEJ Račice</a:t>
            </a:r>
          </a:p>
          <a:p>
            <a:endParaRPr lang="cs-CZ" dirty="0"/>
          </a:p>
          <a:p>
            <a:r>
              <a:rPr lang="cs-CZ" dirty="0" smtClean="0"/>
              <a:t>Pouze pro posádky, které mají reálné předpoklady pro start ve finále A na MSJ</a:t>
            </a:r>
          </a:p>
          <a:p>
            <a:endParaRPr lang="cs-CZ" dirty="0"/>
          </a:p>
          <a:p>
            <a:r>
              <a:rPr lang="cs-CZ" dirty="0" smtClean="0"/>
              <a:t>Počet účastníků závisí na rozpočtu ČVS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89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84211" y="412124"/>
            <a:ext cx="8534401" cy="1210614"/>
          </a:xfrm>
        </p:spPr>
        <p:txBody>
          <a:bodyPr/>
          <a:lstStyle/>
          <a:p>
            <a:r>
              <a:rPr lang="cs-CZ" dirty="0" smtClean="0"/>
              <a:t>SCM 2015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684213" y="2060620"/>
            <a:ext cx="8534400" cy="3933780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Pravidla pro čerpání financí stejná jako v roce 2014</a:t>
            </a:r>
          </a:p>
          <a:p>
            <a:endParaRPr lang="cs-CZ" dirty="0" smtClean="0"/>
          </a:p>
          <a:p>
            <a:r>
              <a:rPr lang="cs-CZ" dirty="0" smtClean="0"/>
              <a:t>PHM a nákup bot bez objednávky, na vše ostatní je nutná objednávka</a:t>
            </a:r>
          </a:p>
          <a:p>
            <a:endParaRPr lang="cs-CZ" dirty="0"/>
          </a:p>
          <a:p>
            <a:r>
              <a:rPr lang="cs-CZ" dirty="0" smtClean="0"/>
              <a:t>Čerpání financí na činnost – do konce srpna musí být vyčerpáno min. 60%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27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396741"/>
            <a:ext cx="8534401" cy="1097208"/>
          </a:xfrm>
        </p:spPr>
        <p:txBody>
          <a:bodyPr/>
          <a:lstStyle/>
          <a:p>
            <a:r>
              <a:rPr lang="cs-CZ" dirty="0" smtClean="0"/>
              <a:t>SCM 2016 – návrh změn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3" y="1854558"/>
            <a:ext cx="8534400" cy="4139842"/>
          </a:xfrm>
        </p:spPr>
        <p:txBody>
          <a:bodyPr/>
          <a:lstStyle/>
          <a:p>
            <a:r>
              <a:rPr lang="cs-CZ" dirty="0" smtClean="0"/>
              <a:t>Vlastní vstupní testy a kritéria pro SCM a SCM +</a:t>
            </a:r>
          </a:p>
          <a:p>
            <a:endParaRPr lang="cs-CZ" dirty="0"/>
          </a:p>
          <a:p>
            <a:pPr algn="ctr"/>
            <a:r>
              <a:rPr lang="cs-CZ" sz="2400" b="1" dirty="0" smtClean="0"/>
              <a:t>SCM +</a:t>
            </a:r>
          </a:p>
          <a:p>
            <a:r>
              <a:rPr lang="cs-CZ" dirty="0"/>
              <a:t>O zařazení sportovce do systému SCM+ rozhoduje </a:t>
            </a:r>
            <a:r>
              <a:rPr lang="cs-CZ" dirty="0" smtClean="0"/>
              <a:t>ústřední trenér ČVS, případně </a:t>
            </a:r>
            <a:r>
              <a:rPr lang="cs-CZ" dirty="0"/>
              <a:t>manažer centra ženského </a:t>
            </a:r>
            <a:r>
              <a:rPr lang="cs-CZ" dirty="0" smtClean="0"/>
              <a:t>veslování </a:t>
            </a:r>
            <a:r>
              <a:rPr lang="cs-CZ" dirty="0"/>
              <a:t>při </a:t>
            </a:r>
            <a:r>
              <a:rPr lang="cs-CZ" dirty="0" smtClean="0"/>
              <a:t>ČVS na základě výsledku testů a závodů v roce 2015.</a:t>
            </a:r>
          </a:p>
          <a:p>
            <a:endParaRPr lang="cs-CZ" b="1" dirty="0" smtClean="0"/>
          </a:p>
          <a:p>
            <a:r>
              <a:rPr lang="cs-CZ" dirty="0" smtClean="0"/>
              <a:t>Sportovci </a:t>
            </a:r>
            <a:r>
              <a:rPr lang="cs-CZ" dirty="0"/>
              <a:t>zařazení do SCM+ se nezapočítávají do klouzavých průměrů pro výpočet mzdy trenéra SCM. Finanční dotace je určena pouze na zajištění přípravy závodníka.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95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370983"/>
            <a:ext cx="8534401" cy="826752"/>
          </a:xfrm>
        </p:spPr>
        <p:txBody>
          <a:bodyPr/>
          <a:lstStyle/>
          <a:p>
            <a:r>
              <a:rPr lang="cs-CZ" dirty="0"/>
              <a:t>SCM 2016 – návrh změn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3" y="1506828"/>
            <a:ext cx="8534400" cy="519018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cs-CZ" sz="2400" b="1" dirty="0" smtClean="0"/>
              <a:t>SCM mládež</a:t>
            </a:r>
          </a:p>
          <a:p>
            <a:endParaRPr lang="cs-CZ" b="1" dirty="0" smtClean="0"/>
          </a:p>
          <a:p>
            <a:r>
              <a:rPr lang="cs-CZ" b="1" dirty="0" smtClean="0"/>
              <a:t>Zařazení </a:t>
            </a:r>
            <a:r>
              <a:rPr lang="cs-CZ" b="1" dirty="0"/>
              <a:t>závodníků do systému </a:t>
            </a:r>
            <a:r>
              <a:rPr lang="cs-CZ" b="1" dirty="0" smtClean="0"/>
              <a:t>SCM</a:t>
            </a:r>
          </a:p>
          <a:p>
            <a:r>
              <a:rPr lang="cs-CZ" b="1" dirty="0"/>
              <a:t>	</a:t>
            </a:r>
            <a:r>
              <a:rPr lang="cs-CZ" dirty="0" smtClean="0"/>
              <a:t>stejné jako pro rok 2015</a:t>
            </a:r>
          </a:p>
          <a:p>
            <a:r>
              <a:rPr lang="cs-CZ" dirty="0"/>
              <a:t>	</a:t>
            </a:r>
            <a:r>
              <a:rPr lang="cs-CZ" dirty="0" smtClean="0"/>
              <a:t>automatické zařazení „kvalifikovaných reprezentantů z MSJ“</a:t>
            </a:r>
            <a:endParaRPr lang="cs-CZ" dirty="0"/>
          </a:p>
          <a:p>
            <a:r>
              <a:rPr lang="cs-CZ" b="1" dirty="0" smtClean="0"/>
              <a:t>Bonifikace za výsledky v závodech a testech</a:t>
            </a:r>
          </a:p>
          <a:p>
            <a:r>
              <a:rPr lang="cs-CZ" dirty="0"/>
              <a:t>	</a:t>
            </a:r>
            <a:r>
              <a:rPr lang="cs-CZ" dirty="0" smtClean="0"/>
              <a:t>nahrazuje </a:t>
            </a:r>
            <a:r>
              <a:rPr lang="cs-CZ" dirty="0"/>
              <a:t>systém rozdělení do skupin A, B, C</a:t>
            </a:r>
            <a:endParaRPr lang="cs-CZ" dirty="0" smtClean="0"/>
          </a:p>
          <a:p>
            <a:r>
              <a:rPr lang="cs-CZ" dirty="0"/>
              <a:t>	</a:t>
            </a:r>
            <a:r>
              <a:rPr lang="cs-CZ" dirty="0" smtClean="0"/>
              <a:t>MEJ </a:t>
            </a:r>
            <a:r>
              <a:rPr lang="cs-CZ" dirty="0"/>
              <a:t>a MSJ (započítávají se výsledky z předešlého </a:t>
            </a:r>
            <a:r>
              <a:rPr lang="cs-CZ" dirty="0" smtClean="0"/>
              <a:t>roku)</a:t>
            </a:r>
          </a:p>
          <a:p>
            <a:r>
              <a:rPr lang="cs-CZ" dirty="0"/>
              <a:t>	</a:t>
            </a:r>
            <a:r>
              <a:rPr lang="cs-CZ" dirty="0" smtClean="0"/>
              <a:t>kontrolní </a:t>
            </a:r>
            <a:r>
              <a:rPr lang="cs-CZ" dirty="0"/>
              <a:t>závody,</a:t>
            </a:r>
            <a:r>
              <a:rPr lang="cs-CZ" dirty="0" smtClean="0"/>
              <a:t> běh, posilovna</a:t>
            </a:r>
          </a:p>
          <a:p>
            <a:r>
              <a:rPr lang="cs-CZ" dirty="0"/>
              <a:t>	</a:t>
            </a:r>
            <a:r>
              <a:rPr lang="cs-CZ" dirty="0" smtClean="0"/>
              <a:t>bonifikace </a:t>
            </a:r>
            <a:r>
              <a:rPr lang="cs-CZ" dirty="0"/>
              <a:t>je určena na přípravu </a:t>
            </a:r>
            <a:r>
              <a:rPr lang="cs-CZ" dirty="0" smtClean="0"/>
              <a:t>závodníků</a:t>
            </a:r>
          </a:p>
          <a:p>
            <a:r>
              <a:rPr lang="cs-CZ" b="1" dirty="0"/>
              <a:t>Bonifikace </a:t>
            </a:r>
            <a:r>
              <a:rPr lang="cs-CZ" b="1" dirty="0" smtClean="0"/>
              <a:t>platu trenéra za výsledky na MSJ a MEJ</a:t>
            </a:r>
            <a:endParaRPr lang="cs-CZ" b="1" dirty="0"/>
          </a:p>
          <a:p>
            <a:r>
              <a:rPr lang="cs-CZ" dirty="0"/>
              <a:t>	</a:t>
            </a:r>
            <a:r>
              <a:rPr lang="cs-CZ" dirty="0" smtClean="0"/>
              <a:t>započítávají </a:t>
            </a:r>
            <a:r>
              <a:rPr lang="cs-CZ" dirty="0"/>
              <a:t>se </a:t>
            </a:r>
            <a:r>
              <a:rPr lang="cs-CZ" dirty="0" smtClean="0"/>
              <a:t>výsledky </a:t>
            </a:r>
            <a:r>
              <a:rPr lang="cs-CZ" dirty="0"/>
              <a:t>„kvalifikovaných </a:t>
            </a:r>
            <a:r>
              <a:rPr lang="cs-CZ" dirty="0" smtClean="0"/>
              <a:t>reprezentantů“</a:t>
            </a:r>
            <a:endParaRPr lang="cs-CZ" dirty="0"/>
          </a:p>
          <a:p>
            <a:r>
              <a:rPr lang="cs-CZ" dirty="0" smtClean="0"/>
              <a:t> 	z</a:t>
            </a:r>
            <a:r>
              <a:rPr lang="cs-CZ" dirty="0"/>
              <a:t> předešlého </a:t>
            </a:r>
            <a:r>
              <a:rPr lang="cs-CZ" dirty="0" smtClean="0"/>
              <a:t>roku u členů daného SCM</a:t>
            </a:r>
          </a:p>
          <a:p>
            <a:r>
              <a:rPr lang="cs-CZ" b="1" dirty="0"/>
              <a:t>Přechod do rezortního střediska</a:t>
            </a:r>
            <a:r>
              <a:rPr lang="cs-CZ" b="1" dirty="0" smtClean="0"/>
              <a:t>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90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283335"/>
            <a:ext cx="8534401" cy="1159099"/>
          </a:xfrm>
        </p:spPr>
        <p:txBody>
          <a:bodyPr/>
          <a:lstStyle/>
          <a:p>
            <a:r>
              <a:rPr lang="cs-CZ" dirty="0" smtClean="0"/>
              <a:t>rada trenérů mládeže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18. 4. 2015 	Račice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637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1135845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213" y="5331854"/>
            <a:ext cx="8534400" cy="662546"/>
          </a:xfrm>
        </p:spPr>
        <p:txBody>
          <a:bodyPr>
            <a:normAutofit/>
          </a:bodyPr>
          <a:lstStyle/>
          <a:p>
            <a:pPr algn="r"/>
            <a:r>
              <a:rPr lang="cs-CZ" sz="2400" dirty="0" smtClean="0"/>
              <a:t>Vít Kučera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3430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Řez">
  <a:themeElements>
    <a:clrScheme name="Řez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Řez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Řez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1026</TotalTime>
  <Words>433</Words>
  <Application>Microsoft Office PowerPoint</Application>
  <PresentationFormat>Širokoúhlá obrazovka</PresentationFormat>
  <Paragraphs>108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Century Gothic</vt:lpstr>
      <vt:lpstr>Wingdings 3</vt:lpstr>
      <vt:lpstr>Řez</vt:lpstr>
      <vt:lpstr>SEMINÁŘ TRENÉRŮ VESLOVÁNÍ</vt:lpstr>
      <vt:lpstr>Přijď veslovat 2015</vt:lpstr>
      <vt:lpstr>Soutěže žactva v sezoně 2015/16 </vt:lpstr>
      <vt:lpstr>Reprezentační družstvo</vt:lpstr>
      <vt:lpstr>Kontrolní závody 18. – 19. 4. 2015</vt:lpstr>
      <vt:lpstr>Mr mnichov 9. – 10. 5. 2015</vt:lpstr>
      <vt:lpstr>MEJ račice 22. – 24. 5. 2015</vt:lpstr>
      <vt:lpstr>CEFTA, Valence 5. 6. 2015</vt:lpstr>
      <vt:lpstr>MSJ rio de janeiro, 5. – 9. 8. 2015</vt:lpstr>
      <vt:lpstr>SCM 2015</vt:lpstr>
      <vt:lpstr>SCM 2016 – návrh změn</vt:lpstr>
      <vt:lpstr>SCM 2016 – návrh změn</vt:lpstr>
      <vt:lpstr>rada trenérů mládeže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Vít Kučera</dc:creator>
  <cp:lastModifiedBy>Vít Kučera</cp:lastModifiedBy>
  <cp:revision>67</cp:revision>
  <dcterms:created xsi:type="dcterms:W3CDTF">2015-01-15T14:22:46Z</dcterms:created>
  <dcterms:modified xsi:type="dcterms:W3CDTF">2015-01-24T07:06:29Z</dcterms:modified>
</cp:coreProperties>
</file>